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75" r:id="rId2"/>
  </p:sldMasterIdLst>
  <p:notesMasterIdLst>
    <p:notesMasterId r:id="rId16"/>
  </p:notesMasterIdLst>
  <p:handoutMasterIdLst>
    <p:handoutMasterId r:id="rId17"/>
  </p:handoutMasterIdLst>
  <p:sldIdLst>
    <p:sldId id="271" r:id="rId3"/>
    <p:sldId id="284" r:id="rId4"/>
    <p:sldId id="281" r:id="rId5"/>
    <p:sldId id="286" r:id="rId6"/>
    <p:sldId id="287" r:id="rId7"/>
    <p:sldId id="278" r:id="rId8"/>
    <p:sldId id="282" r:id="rId9"/>
    <p:sldId id="285" r:id="rId10"/>
    <p:sldId id="288" r:id="rId11"/>
    <p:sldId id="283" r:id="rId12"/>
    <p:sldId id="280" r:id="rId13"/>
    <p:sldId id="289" r:id="rId14"/>
    <p:sldId id="267" r:id="rId15"/>
  </p:sldIdLst>
  <p:sldSz cx="10691813" cy="7559675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C33"/>
    <a:srgbClr val="826CA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 autoAdjust="0"/>
  </p:normalViewPr>
  <p:slideViewPr>
    <p:cSldViewPr snapToGrid="0">
      <p:cViewPr varScale="1">
        <p:scale>
          <a:sx n="70" d="100"/>
          <a:sy n="70" d="100"/>
        </p:scale>
        <p:origin x="65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8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BD586-1C36-4260-A05B-3A1E23DD696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014E9-8306-4893-BB53-C5D80F65B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327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8BA28-EE1E-4B8F-9349-37F42809C967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33488"/>
            <a:ext cx="471011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20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1A029-17D5-4BDF-A530-870AD89365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2951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187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949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354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049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349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820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005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746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832" y="6888729"/>
            <a:ext cx="670946" cy="670946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 flipH="1">
            <a:off x="0" y="0"/>
            <a:ext cx="3139013" cy="7559675"/>
          </a:xfrm>
          <a:prstGeom prst="rect">
            <a:avLst/>
          </a:prstGeom>
          <a:solidFill>
            <a:srgbClr val="826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3389479" y="6166310"/>
            <a:ext cx="7109842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text © National Literacy Trust 2018</a:t>
            </a:r>
            <a:endParaRPr lang="en-GB" sz="18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T: 020 7587 1842   W: literacytrust.org.uk   Twitter: @</a:t>
            </a:r>
            <a:r>
              <a:rPr lang="en-GB" sz="120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Literacy_Trust</a:t>
            </a:r>
            <a:r>
              <a:rPr lang="en-GB" sz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Facebook: </a:t>
            </a:r>
            <a:r>
              <a:rPr lang="en-GB" sz="120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nationalliteracytrust</a:t>
            </a:r>
            <a:endParaRPr lang="en-GB" sz="18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11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40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9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National Literacy Trust is a registered charity no. 1116260 and a company limited by guarantee no. 5836486 registered in England and Wales  </a:t>
            </a:r>
            <a:br>
              <a:rPr lang="en-GB" sz="9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9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a registered charity in Scotland no. SC042944. Registered address: 68 South Lambeth Road, London SW8 1RL.</a:t>
            </a:r>
            <a:endParaRPr lang="en-GB" sz="4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66" y="481524"/>
            <a:ext cx="1979680" cy="197968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3607200" y="1022121"/>
            <a:ext cx="667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spc="100" dirty="0" smtClean="0">
                <a:solidFill>
                  <a:srgbClr val="826CAE"/>
                </a:solidFill>
                <a:latin typeface="+mn-lt"/>
              </a:rPr>
              <a:t>Thank you</a:t>
            </a:r>
            <a:r>
              <a:rPr lang="en-GB" b="1" dirty="0" smtClean="0">
                <a:latin typeface="+mn-lt"/>
              </a:rPr>
              <a:t/>
            </a:r>
            <a:br>
              <a:rPr lang="en-GB" b="1" dirty="0" smtClean="0">
                <a:latin typeface="+mn-lt"/>
              </a:rPr>
            </a:br>
            <a:endParaRPr lang="en-GB" sz="2400" spc="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8396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1C4951C-A732-4FE1-A8AE-E2807F926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403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01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087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557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942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239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724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2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9756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54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8014" y="1805831"/>
            <a:ext cx="8018463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8014" y="4539506"/>
            <a:ext cx="8018463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1C4951C-A732-4FE1-A8AE-E2807F926F9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1553390" y="94515"/>
            <a:ext cx="9221787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Heading here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897028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5792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91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Heading here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1C4951C-A732-4FE1-A8AE-E2807F926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950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1C4951C-A732-4FE1-A8AE-E2807F926F9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1553390" y="94515"/>
            <a:ext cx="9221787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Heading here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87305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Heading here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1C4951C-A732-4FE1-A8AE-E2807F926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972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70025" y="115888"/>
            <a:ext cx="9221788" cy="1460500"/>
          </a:xfrm>
        </p:spPr>
        <p:txBody>
          <a:bodyPr/>
          <a:lstStyle/>
          <a:p>
            <a:r>
              <a:rPr lang="en-US" dirty="0" smtClean="0"/>
              <a:t>Heading here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1C4951C-A732-4FE1-A8AE-E2807F926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107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Heading here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1C4951C-A732-4FE1-A8AE-E2807F926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480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1C4951C-A732-4FE1-A8AE-E2807F926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540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1C4951C-A732-4FE1-A8AE-E2807F926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85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5013" y="6964304"/>
            <a:ext cx="360838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pPr algn="l"/>
            <a:r>
              <a:rPr lang="en-GB" dirty="0" smtClean="0"/>
              <a:t>www.nationaliteracytrust.org.uk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94708"/>
            <a:ext cx="10691813" cy="1550504"/>
          </a:xfrm>
          <a:prstGeom prst="rect">
            <a:avLst/>
          </a:prstGeom>
          <a:solidFill>
            <a:srgbClr val="826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353" y="331683"/>
            <a:ext cx="882944" cy="88089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53390" y="94515"/>
            <a:ext cx="9221787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Heading here</a:t>
            </a:r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9125339" y="6964304"/>
            <a:ext cx="831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0946B27-D98A-4140-B12F-9BCAEFAAC5D1}" type="slidenum">
              <a:rPr lang="en-GB" smtClean="0">
                <a:solidFill>
                  <a:schemeClr val="tx1"/>
                </a:solidFill>
              </a:rPr>
              <a:pPr algn="r"/>
              <a:t>‹#›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26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3" r:id="rId9"/>
    <p:sldLayoutId id="214748367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686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image" Target="../media/image4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0" y="0"/>
            <a:ext cx="3380855" cy="7559675"/>
          </a:xfrm>
          <a:prstGeom prst="rect">
            <a:avLst/>
          </a:prstGeom>
          <a:solidFill>
            <a:srgbClr val="826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84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91885" y="1011769"/>
            <a:ext cx="7357290" cy="1720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291" b="1" spc="110" dirty="0" smtClean="0">
                <a:solidFill>
                  <a:srgbClr val="826CAE"/>
                </a:solidFill>
              </a:rPr>
              <a:t>Wellbeing and </a:t>
            </a:r>
          </a:p>
          <a:p>
            <a:r>
              <a:rPr lang="en-GB" sz="5291" b="1" spc="110" dirty="0" smtClean="0">
                <a:solidFill>
                  <a:srgbClr val="826CAE"/>
                </a:solidFill>
              </a:rPr>
              <a:t>reading</a:t>
            </a:r>
            <a:endParaRPr lang="en-GB" sz="2646" spc="11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1885" y="5397663"/>
            <a:ext cx="6376422" cy="1619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84" dirty="0">
                <a:solidFill>
                  <a:prstClr val="black"/>
                </a:solidFill>
              </a:rPr>
              <a:t>T: 020 7587 1842 </a:t>
            </a:r>
          </a:p>
          <a:p>
            <a:r>
              <a:rPr lang="en-GB" sz="1984" dirty="0">
                <a:solidFill>
                  <a:prstClr val="black"/>
                </a:solidFill>
              </a:rPr>
              <a:t>W: </a:t>
            </a:r>
            <a:r>
              <a:rPr lang="en-GB" sz="1984" dirty="0" smtClean="0">
                <a:solidFill>
                  <a:prstClr val="black"/>
                </a:solidFill>
              </a:rPr>
              <a:t>literacytrust.org.uk </a:t>
            </a:r>
            <a:endParaRPr lang="en-GB" sz="1984" dirty="0">
              <a:solidFill>
                <a:prstClr val="black"/>
              </a:solidFill>
            </a:endParaRPr>
          </a:p>
          <a:p>
            <a:r>
              <a:rPr lang="en-GB" sz="1984" dirty="0">
                <a:solidFill>
                  <a:prstClr val="black"/>
                </a:solidFill>
              </a:rPr>
              <a:t>Twitter: @</a:t>
            </a:r>
            <a:r>
              <a:rPr lang="en-GB" sz="1984" dirty="0" err="1">
                <a:solidFill>
                  <a:prstClr val="black"/>
                </a:solidFill>
              </a:rPr>
              <a:t>Literacy_Trust</a:t>
            </a:r>
            <a:endParaRPr lang="en-GB" sz="1984" dirty="0">
              <a:solidFill>
                <a:prstClr val="black"/>
              </a:solidFill>
            </a:endParaRPr>
          </a:p>
          <a:p>
            <a:r>
              <a:rPr lang="en-GB" sz="1984" dirty="0">
                <a:solidFill>
                  <a:prstClr val="black"/>
                </a:solidFill>
              </a:rPr>
              <a:t>Facebook: </a:t>
            </a:r>
            <a:r>
              <a:rPr lang="en-GB" sz="1984" dirty="0" err="1" smtClean="0">
                <a:solidFill>
                  <a:prstClr val="black"/>
                </a:solidFill>
              </a:rPr>
              <a:t>nationalliteracytrust</a:t>
            </a:r>
            <a:endParaRPr lang="en-GB" sz="1984" dirty="0" smtClean="0">
              <a:solidFill>
                <a:prstClr val="black"/>
              </a:solidFill>
            </a:endParaRPr>
          </a:p>
          <a:p>
            <a:r>
              <a:rPr lang="en-US" sz="1984" dirty="0" smtClean="0">
                <a:solidFill>
                  <a:prstClr val="black"/>
                </a:solidFill>
              </a:rPr>
              <a:t>Instagram: @</a:t>
            </a:r>
            <a:r>
              <a:rPr lang="en-US" sz="1984" dirty="0" err="1" smtClean="0">
                <a:solidFill>
                  <a:prstClr val="black"/>
                </a:solidFill>
              </a:rPr>
              <a:t>literacy_trust</a:t>
            </a:r>
            <a:endParaRPr lang="en-GB" sz="1984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30" y="496923"/>
            <a:ext cx="2182231" cy="2182231"/>
          </a:xfrm>
          <a:prstGeom prst="rect">
            <a:avLst/>
          </a:prstGeom>
        </p:spPr>
      </p:pic>
      <p:pic>
        <p:nvPicPr>
          <p:cNvPr id="8" name="Picture 7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80685" y="4914145"/>
            <a:ext cx="1398230" cy="13571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0096" y="4584159"/>
            <a:ext cx="1579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In partnership with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885" y="3013938"/>
            <a:ext cx="2102282" cy="210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58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- start reading!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909415" y="1943590"/>
            <a:ext cx="337476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dirty="0" smtClean="0"/>
              <a:t>If you don’t have books at home use your </a:t>
            </a:r>
            <a:r>
              <a:rPr lang="en-GB" b="1" dirty="0" smtClean="0"/>
              <a:t>school or local library</a:t>
            </a:r>
            <a:r>
              <a:rPr lang="en-GB" dirty="0" smtClean="0"/>
              <a:t> and borrow them.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b="1" dirty="0"/>
              <a:t>Not sure what to read? </a:t>
            </a:r>
            <a:r>
              <a:rPr lang="en-GB" dirty="0"/>
              <a:t>Ask your librarian, teacher or parent to help you find the right </a:t>
            </a:r>
            <a:r>
              <a:rPr lang="en-GB" dirty="0" smtClean="0"/>
              <a:t>book.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b="1" dirty="0"/>
              <a:t>Join </a:t>
            </a:r>
            <a:r>
              <a:rPr lang="en-GB" b="1" dirty="0" smtClean="0"/>
              <a:t>your school book </a:t>
            </a:r>
            <a:r>
              <a:rPr lang="en-GB" b="1" dirty="0"/>
              <a:t>group </a:t>
            </a:r>
            <a:r>
              <a:rPr lang="en-GB" dirty="0"/>
              <a:t>and try reading something </a:t>
            </a:r>
            <a:r>
              <a:rPr lang="en-GB" dirty="0" smtClean="0"/>
              <a:t>new. </a:t>
            </a:r>
            <a:r>
              <a:rPr lang="en-GB" dirty="0"/>
              <a:t>Share your reading ideas and listen to </a:t>
            </a:r>
            <a:r>
              <a:rPr lang="en-GB" dirty="0" smtClean="0"/>
              <a:t>others.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b="1" dirty="0" smtClean="0"/>
              <a:t>Read </a:t>
            </a:r>
            <a:r>
              <a:rPr lang="en-GB" b="1" dirty="0"/>
              <a:t>anywhere </a:t>
            </a:r>
            <a:r>
              <a:rPr lang="en-GB" b="1" dirty="0" smtClean="0"/>
              <a:t>– </a:t>
            </a:r>
            <a:r>
              <a:rPr lang="en-GB" dirty="0" smtClean="0"/>
              <a:t>you can take books with you </a:t>
            </a:r>
            <a:r>
              <a:rPr lang="en-GB" dirty="0"/>
              <a:t>wherever you </a:t>
            </a:r>
            <a:r>
              <a:rPr lang="en-GB" dirty="0" smtClean="0"/>
              <a:t>go.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pic>
        <p:nvPicPr>
          <p:cNvPr id="6" name="Picture 5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549" y="1730850"/>
            <a:ext cx="3716069" cy="556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6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503696" y="1653540"/>
            <a:ext cx="42806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Read whatever you enjoy </a:t>
            </a:r>
            <a:r>
              <a:rPr lang="en-GB" dirty="0" smtClean="0"/>
              <a:t>– chapter books, graphic novels, comics, poetry and short stories.</a:t>
            </a:r>
          </a:p>
          <a:p>
            <a:endParaRPr lang="en-GB" dirty="0"/>
          </a:p>
          <a:p>
            <a:r>
              <a:rPr lang="en-GB" b="1" dirty="0"/>
              <a:t>Read aloud</a:t>
            </a:r>
            <a:r>
              <a:rPr lang="en-GB" dirty="0"/>
              <a:t> </a:t>
            </a:r>
            <a:r>
              <a:rPr lang="en-GB" b="1" dirty="0" smtClean="0"/>
              <a:t>or listen to an audio book</a:t>
            </a:r>
            <a:r>
              <a:rPr lang="en-GB" dirty="0"/>
              <a:t> </a:t>
            </a:r>
            <a:r>
              <a:rPr lang="en-GB" dirty="0" smtClean="0"/>
              <a:t>– if you </a:t>
            </a:r>
            <a:r>
              <a:rPr lang="en-GB" dirty="0"/>
              <a:t>can’t read </a:t>
            </a:r>
            <a:r>
              <a:rPr lang="en-GB" dirty="0" smtClean="0"/>
              <a:t>well, </a:t>
            </a:r>
            <a:r>
              <a:rPr lang="en-GB" dirty="0"/>
              <a:t>ask someone to read aloud to </a:t>
            </a:r>
            <a:r>
              <a:rPr lang="en-GB" dirty="0" smtClean="0"/>
              <a:t>you.</a:t>
            </a:r>
            <a:endParaRPr lang="en-GB" dirty="0"/>
          </a:p>
          <a:p>
            <a:endParaRPr lang="en-GB" dirty="0" smtClean="0"/>
          </a:p>
          <a:p>
            <a:r>
              <a:rPr lang="en-GB" b="1" dirty="0" smtClean="0"/>
              <a:t>Talk </a:t>
            </a:r>
            <a:r>
              <a:rPr lang="en-GB" b="1" dirty="0"/>
              <a:t>about books </a:t>
            </a:r>
            <a:r>
              <a:rPr lang="en-GB" dirty="0"/>
              <a:t>with your friends and family and </a:t>
            </a:r>
            <a:r>
              <a:rPr lang="en-GB" dirty="0" smtClean="0"/>
              <a:t>share </a:t>
            </a:r>
            <a:r>
              <a:rPr lang="en-GB" dirty="0"/>
              <a:t>what you’ve read.</a:t>
            </a:r>
          </a:p>
          <a:p>
            <a:endParaRPr lang="en-GB" dirty="0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553390" y="94515"/>
            <a:ext cx="9221787" cy="14605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Read everything and everywhere!</a:t>
            </a:r>
            <a:endParaRPr lang="en-GB" sz="4000" dirty="0"/>
          </a:p>
        </p:txBody>
      </p:sp>
      <p:pic>
        <p:nvPicPr>
          <p:cNvPr id="7" name="Picture 6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442" y="4726368"/>
            <a:ext cx="3893127" cy="25947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903" y="4726368"/>
            <a:ext cx="3880028" cy="25899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2903" y="1723745"/>
            <a:ext cx="3906441" cy="260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3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Don’t forget...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If you’re worried or anxious about anything, or if you’re concerned for a friend, talk to a grown up such as a teacher or a family member. They should be able to help.</a:t>
            </a:r>
            <a:endParaRPr lang="en-GB" dirty="0"/>
          </a:p>
        </p:txBody>
      </p:sp>
      <p:pic>
        <p:nvPicPr>
          <p:cNvPr id="4" name="Picture 3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461"/>
          <a:stretch/>
        </p:blipFill>
        <p:spPr>
          <a:xfrm>
            <a:off x="1773234" y="3570544"/>
            <a:ext cx="2923457" cy="35853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906" y="3882780"/>
            <a:ext cx="4127302" cy="275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36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12036" y="4844956"/>
            <a:ext cx="1398230" cy="13571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1447" y="4514970"/>
            <a:ext cx="1579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In partnership with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702" y="2267651"/>
            <a:ext cx="2552657" cy="255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1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026" y="94514"/>
            <a:ext cx="9221787" cy="14605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What do we mean by wellbeing?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029" y="2161928"/>
            <a:ext cx="9221787" cy="91993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GB" sz="5700" dirty="0" smtClean="0"/>
              <a:t>“</a:t>
            </a:r>
            <a:r>
              <a:rPr lang="en-GB" sz="5700" dirty="0"/>
              <a:t>The state of being comfortable, healthy, or happy</a:t>
            </a:r>
            <a:r>
              <a:rPr lang="en-GB" sz="5700" dirty="0" smtClean="0"/>
              <a:t>.”</a:t>
            </a:r>
          </a:p>
          <a:p>
            <a:pPr marL="0" indent="0" algn="ctr">
              <a:buNone/>
            </a:pPr>
            <a:r>
              <a:rPr lang="en-GB" sz="5100" dirty="0"/>
              <a:t> </a:t>
            </a:r>
            <a:r>
              <a:rPr lang="en-GB" sz="5100" i="1" dirty="0" smtClean="0"/>
              <a:t>Oxford Dictionary</a:t>
            </a:r>
            <a:endParaRPr lang="en-GB" sz="5100" i="1" dirty="0"/>
          </a:p>
        </p:txBody>
      </p:sp>
      <p:pic>
        <p:nvPicPr>
          <p:cNvPr id="7" name="Picture 6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453" y="3326107"/>
            <a:ext cx="5906486" cy="370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18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026" y="87448"/>
            <a:ext cx="9221787" cy="14605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What can stop us feeling happy?</a:t>
            </a:r>
            <a:endParaRPr lang="en-GB" sz="4000" dirty="0"/>
          </a:p>
        </p:txBody>
      </p:sp>
      <p:sp>
        <p:nvSpPr>
          <p:cNvPr id="5" name="Cloud Callout 4"/>
          <p:cNvSpPr/>
          <p:nvPr/>
        </p:nvSpPr>
        <p:spPr>
          <a:xfrm>
            <a:off x="330402" y="3573064"/>
            <a:ext cx="2808159" cy="1565480"/>
          </a:xfrm>
          <a:prstGeom prst="cloudCallout">
            <a:avLst>
              <a:gd name="adj1" fmla="val 76933"/>
              <a:gd name="adj2" fmla="val 14955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Loneliness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7600845" y="3312823"/>
            <a:ext cx="2637437" cy="1622895"/>
          </a:xfrm>
          <a:prstGeom prst="cloudCallout">
            <a:avLst>
              <a:gd name="adj1" fmla="val -74166"/>
              <a:gd name="adj2" fmla="val 4542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School work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834869" y="1547948"/>
            <a:ext cx="2926412" cy="1712132"/>
          </a:xfrm>
          <a:prstGeom prst="cloudCallout">
            <a:avLst>
              <a:gd name="adj1" fmla="val 60119"/>
              <a:gd name="adj2" fmla="val 48679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Friendship problems 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6701437" y="1753847"/>
            <a:ext cx="2772347" cy="1558976"/>
          </a:xfrm>
          <a:prstGeom prst="cloudCallout">
            <a:avLst>
              <a:gd name="adj1" fmla="val -56071"/>
              <a:gd name="adj2" fmla="val 64126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Family problems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7734925" y="5184987"/>
            <a:ext cx="2728208" cy="1650528"/>
          </a:xfrm>
          <a:prstGeom prst="cloudCallout">
            <a:avLst>
              <a:gd name="adj1" fmla="val -84489"/>
              <a:gd name="adj2" fmla="val -28505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Grief 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330402" y="5451528"/>
            <a:ext cx="2853960" cy="1584328"/>
          </a:xfrm>
          <a:prstGeom prst="cloudCallout">
            <a:avLst>
              <a:gd name="adj1" fmla="val 87892"/>
              <a:gd name="adj2" fmla="val -48200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Feeling different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4047709" y="5732188"/>
            <a:ext cx="2642433" cy="1453570"/>
          </a:xfrm>
          <a:prstGeom prst="cloudCallout">
            <a:avLst>
              <a:gd name="adj1" fmla="val -2705"/>
              <a:gd name="adj2" fmla="val -88976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Fear </a:t>
            </a:r>
            <a:endParaRPr lang="en-GB" sz="3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6113" y="2533335"/>
            <a:ext cx="2950492" cy="2950492"/>
          </a:xfrm>
          <a:prstGeom prst="rect">
            <a:avLst/>
          </a:prstGeom>
          <a:noFill/>
        </p:spPr>
      </p:pic>
      <p:pic>
        <p:nvPicPr>
          <p:cNvPr id="17" name="Picture 16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Cloud Callout 17"/>
          <p:cNvSpPr/>
          <p:nvPr/>
        </p:nvSpPr>
        <p:spPr>
          <a:xfrm>
            <a:off x="3907559" y="1079765"/>
            <a:ext cx="2642433" cy="1453570"/>
          </a:xfrm>
          <a:prstGeom prst="cloudCallout">
            <a:avLst>
              <a:gd name="adj1" fmla="val 3243"/>
              <a:gd name="adj2" fmla="val 94831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Social Media </a:t>
            </a:r>
            <a:endParaRPr lang="en-GB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79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7785" r="15600"/>
          <a:stretch/>
        </p:blipFill>
        <p:spPr>
          <a:xfrm>
            <a:off x="1061155" y="2630310"/>
            <a:ext cx="8489244" cy="150823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47365" y="4711354"/>
            <a:ext cx="9683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Everybody feels like this sometimes</a:t>
            </a:r>
            <a:endParaRPr lang="en-GB" sz="4000" dirty="0"/>
          </a:p>
        </p:txBody>
      </p:sp>
      <p:pic>
        <p:nvPicPr>
          <p:cNvPr id="4" name="Picture 3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9816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86155" y="2053879"/>
            <a:ext cx="49002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Pressures from all around us can make us feel worse. </a:t>
            </a:r>
          </a:p>
        </p:txBody>
      </p:sp>
      <p:pic>
        <p:nvPicPr>
          <p:cNvPr id="4" name="Picture 3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586154" y="4425652"/>
            <a:ext cx="49002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Social media in particular can cause added worry and strain.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4186" y="2175164"/>
            <a:ext cx="3588745" cy="538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24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390" y="11917"/>
            <a:ext cx="9221787" cy="14605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4000" dirty="0" smtClean="0"/>
              <a:t>What can we do to help ourselves?</a:t>
            </a:r>
            <a:endParaRPr lang="en-GB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86155" y="1660254"/>
            <a:ext cx="9683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The good news is that we CAN help ourselves.</a:t>
            </a:r>
            <a:endParaRPr lang="en-GB" sz="4000" dirty="0"/>
          </a:p>
        </p:txBody>
      </p:sp>
      <p:pic>
        <p:nvPicPr>
          <p:cNvPr id="6" name="Picture 5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7388" y="6186033"/>
            <a:ext cx="96836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FF0000"/>
                </a:solidFill>
              </a:rPr>
              <a:t>READING</a:t>
            </a:r>
            <a:r>
              <a:rPr lang="en-GB" sz="4000" dirty="0" smtClean="0"/>
              <a:t> for just ten minutes a day can reduce stress and make you feel happier.</a:t>
            </a:r>
            <a:endParaRPr lang="en-GB" sz="4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653" y="2368140"/>
            <a:ext cx="2483016" cy="372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13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2535" y="1794933"/>
            <a:ext cx="616737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Reading for enjoyment can:</a:t>
            </a:r>
          </a:p>
          <a:p>
            <a:endParaRPr lang="en-GB" sz="1400" dirty="0"/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Help you feel you are not alone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Help you face things that are hard to talk about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Help you understand things you are not sure about</a:t>
            </a:r>
          </a:p>
          <a:p>
            <a:endParaRPr lang="en-GB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70026" y="446486"/>
            <a:ext cx="9221787" cy="11346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How can reading for enjoyment help?</a:t>
            </a:r>
            <a:endParaRPr lang="en-GB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088" y="5030231"/>
            <a:ext cx="3341511" cy="2227674"/>
          </a:xfrm>
          <a:prstGeom prst="rect">
            <a:avLst/>
          </a:prstGeom>
        </p:spPr>
      </p:pic>
      <p:pic>
        <p:nvPicPr>
          <p:cNvPr id="7" name="Picture 6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6223" y="5026587"/>
            <a:ext cx="3342797" cy="22313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6786" y="2292156"/>
            <a:ext cx="2483015" cy="372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51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068" y="1754295"/>
            <a:ext cx="550002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Reading for enjoyment can:</a:t>
            </a:r>
          </a:p>
          <a:p>
            <a:endParaRPr lang="en-GB" sz="1400" dirty="0"/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Help you share worries with others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Help you relax and de-stress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Make you smile!</a:t>
            </a:r>
          </a:p>
          <a:p>
            <a:endParaRPr lang="en-GB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712" y="4341848"/>
            <a:ext cx="3951111" cy="26340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151"/>
          <a:stretch/>
        </p:blipFill>
        <p:spPr>
          <a:xfrm>
            <a:off x="5798884" y="1849508"/>
            <a:ext cx="3802315" cy="2335323"/>
          </a:xfrm>
          <a:prstGeom prst="rect">
            <a:avLst/>
          </a:prstGeom>
        </p:spPr>
      </p:pic>
      <p:pic>
        <p:nvPicPr>
          <p:cNvPr id="7" name="Picture 6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470026" y="446486"/>
            <a:ext cx="9221787" cy="11346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How can reading for enjoyment help?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886" y="4458772"/>
            <a:ext cx="3802314" cy="253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57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Exercise your mind!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42889" y="2157412"/>
            <a:ext cx="100412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000" dirty="0" smtClean="0"/>
          </a:p>
          <a:p>
            <a:pPr algn="ctr"/>
            <a:r>
              <a:rPr lang="en-GB" sz="4000" dirty="0" smtClean="0"/>
              <a:t>“Reading is to the mind what exercise is to the body”</a:t>
            </a:r>
            <a:endParaRPr lang="en-GB" sz="4000" dirty="0"/>
          </a:p>
        </p:txBody>
      </p:sp>
      <p:pic>
        <p:nvPicPr>
          <p:cNvPr id="6" name="Picture 5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19121" y="4698801"/>
            <a:ext cx="4088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Joseph Addison (1672-1719)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271" y="4126223"/>
            <a:ext cx="1697511" cy="222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6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CB powerpoint template</Template>
  <TotalTime>1056</TotalTime>
  <Words>402</Words>
  <Application>Microsoft Office PowerPoint</Application>
  <PresentationFormat>Custom</PresentationFormat>
  <Paragraphs>67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Custom Design</vt:lpstr>
      <vt:lpstr>1_Office Theme</vt:lpstr>
      <vt:lpstr>PowerPoint Presentation</vt:lpstr>
      <vt:lpstr>What do we mean by wellbeing?</vt:lpstr>
      <vt:lpstr>What can stop us feeling happy?</vt:lpstr>
      <vt:lpstr>PowerPoint Presentation</vt:lpstr>
      <vt:lpstr>PowerPoint Presentation</vt:lpstr>
      <vt:lpstr>What can we do to help ourselves?</vt:lpstr>
      <vt:lpstr>PowerPoint Presentation</vt:lpstr>
      <vt:lpstr>PowerPoint Presentation</vt:lpstr>
      <vt:lpstr>Exercise your mind!</vt:lpstr>
      <vt:lpstr>So - start reading!</vt:lpstr>
      <vt:lpstr>Read everything and everywhere!</vt:lpstr>
      <vt:lpstr>Don’t forget...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Clare Bolton</dc:creator>
  <cp:lastModifiedBy>Danielle Wright</cp:lastModifiedBy>
  <cp:revision>76</cp:revision>
  <cp:lastPrinted>2018-08-16T14:12:19Z</cp:lastPrinted>
  <dcterms:created xsi:type="dcterms:W3CDTF">2017-06-12T14:27:45Z</dcterms:created>
  <dcterms:modified xsi:type="dcterms:W3CDTF">2018-09-25T10:02:34Z</dcterms:modified>
</cp:coreProperties>
</file>