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5" r:id="rId2"/>
  </p:sldMasterIdLst>
  <p:notesMasterIdLst>
    <p:notesMasterId r:id="rId14"/>
  </p:notesMasterIdLst>
  <p:handoutMasterIdLst>
    <p:handoutMasterId r:id="rId15"/>
  </p:handoutMasterIdLst>
  <p:sldIdLst>
    <p:sldId id="271" r:id="rId3"/>
    <p:sldId id="284" r:id="rId4"/>
    <p:sldId id="281" r:id="rId5"/>
    <p:sldId id="286" r:id="rId6"/>
    <p:sldId id="278" r:id="rId7"/>
    <p:sldId id="282" r:id="rId8"/>
    <p:sldId id="285" r:id="rId9"/>
    <p:sldId id="283" r:id="rId10"/>
    <p:sldId id="280" r:id="rId11"/>
    <p:sldId id="287" r:id="rId12"/>
    <p:sldId id="267" r:id="rId13"/>
  </p:sldIdLst>
  <p:sldSz cx="10691813" cy="7559675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C33"/>
    <a:srgbClr val="826CA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105" d="100"/>
          <a:sy n="105" d="100"/>
        </p:scale>
        <p:origin x="103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D586-1C36-4260-A05B-3A1E23DD696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014E9-8306-4893-BB53-C5D80F65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2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8BA28-EE1E-4B8F-9349-37F42809C96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3488"/>
            <a:ext cx="47101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1A029-17D5-4BDF-A530-870AD8936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95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8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4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5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49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2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0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4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832" y="6888729"/>
            <a:ext cx="670946" cy="6709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flipH="1">
            <a:off x="0" y="0"/>
            <a:ext cx="3139013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389479" y="6166310"/>
            <a:ext cx="710984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text © National Literacy Trust 2018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T: 020 7587 1842   W: literacytrust.org.uk   Twitter: @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Literacy_Trust</a:t>
            </a: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Facebook: 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nationalliteracytrust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40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National Literacy Trust is a registered charity no. 1116260 and a company limited by guarantee no. 5836486 registered in England and Wales  </a:t>
            </a:r>
            <a:b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registered charity in Scotland no. SC042944. Registered address: 68 South Lambeth Road, London SW8 1RL.</a:t>
            </a:r>
            <a:endParaRPr lang="en-GB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66" y="481524"/>
            <a:ext cx="1979680" cy="1979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07200" y="1022121"/>
            <a:ext cx="667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spc="100" dirty="0" smtClean="0">
                <a:solidFill>
                  <a:srgbClr val="826CAE"/>
                </a:solidFill>
                <a:latin typeface="+mn-lt"/>
              </a:rPr>
              <a:t>Thank you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sz="2400" spc="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39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0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8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5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3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2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7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5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014" y="1805831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014" y="4539506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7028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79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5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730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0025" y="115888"/>
            <a:ext cx="9221788" cy="1460500"/>
          </a:xfrm>
        </p:spPr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8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4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5013" y="6964304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 smtClean="0"/>
              <a:t>www.nationaliteracytrust.org.uk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94708"/>
            <a:ext cx="10691813" cy="1550504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53" y="331683"/>
            <a:ext cx="882944" cy="8808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2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8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3380855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4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1885" y="1011769"/>
            <a:ext cx="7357290" cy="172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291" b="1" spc="110" dirty="0" smtClean="0">
                <a:solidFill>
                  <a:srgbClr val="826CAE"/>
                </a:solidFill>
              </a:rPr>
              <a:t>Wellbeing and </a:t>
            </a:r>
          </a:p>
          <a:p>
            <a:r>
              <a:rPr lang="en-GB" sz="5291" b="1" spc="110" dirty="0" smtClean="0">
                <a:solidFill>
                  <a:srgbClr val="826CAE"/>
                </a:solidFill>
              </a:rPr>
              <a:t>reading</a:t>
            </a:r>
            <a:endParaRPr lang="en-GB" sz="2646" spc="11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885" y="5397663"/>
            <a:ext cx="6376422" cy="161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4" dirty="0">
                <a:solidFill>
                  <a:prstClr val="black"/>
                </a:solidFill>
              </a:rPr>
              <a:t>T: 020 7587 1842 </a:t>
            </a:r>
          </a:p>
          <a:p>
            <a:r>
              <a:rPr lang="en-GB" sz="1984" dirty="0">
                <a:solidFill>
                  <a:prstClr val="black"/>
                </a:solidFill>
              </a:rPr>
              <a:t>W: </a:t>
            </a:r>
            <a:r>
              <a:rPr lang="en-GB" sz="1984" dirty="0" smtClean="0">
                <a:solidFill>
                  <a:prstClr val="black"/>
                </a:solidFill>
              </a:rPr>
              <a:t>literacytrust.org.uk 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Twitter: @</a:t>
            </a:r>
            <a:r>
              <a:rPr lang="en-GB" sz="1984" dirty="0" err="1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Facebook: </a:t>
            </a:r>
            <a:r>
              <a:rPr lang="en-GB" sz="1984" dirty="0" err="1" smtClean="0">
                <a:solidFill>
                  <a:prstClr val="black"/>
                </a:solidFill>
              </a:rPr>
              <a:t>nationalliteracytrust</a:t>
            </a:r>
            <a:endParaRPr lang="en-GB" sz="1984" dirty="0" smtClean="0">
              <a:solidFill>
                <a:prstClr val="black"/>
              </a:solidFill>
            </a:endParaRPr>
          </a:p>
          <a:p>
            <a:r>
              <a:rPr lang="en-US" sz="1984" dirty="0" smtClean="0">
                <a:solidFill>
                  <a:prstClr val="black"/>
                </a:solidFill>
              </a:rPr>
              <a:t>Instagram: @</a:t>
            </a:r>
            <a:r>
              <a:rPr lang="en-US" sz="1984" dirty="0" err="1" smtClean="0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30" y="496923"/>
            <a:ext cx="2182231" cy="2182231"/>
          </a:xfrm>
          <a:prstGeom prst="rect">
            <a:avLst/>
          </a:prstGeom>
        </p:spPr>
      </p:pic>
      <p:pic>
        <p:nvPicPr>
          <p:cNvPr id="8" name="Picture 7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03029" y="3409161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2441" y="3022188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6" y="5074920"/>
            <a:ext cx="2221006" cy="222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8954419" cy="4612439"/>
          </a:xfrm>
        </p:spPr>
        <p:txBody>
          <a:bodyPr/>
          <a:lstStyle/>
          <a:p>
            <a:r>
              <a:rPr lang="en-GB" dirty="0" smtClean="0"/>
              <a:t>If you’re worried or anxious about anything, or if you’re concerned for a friend, talk to a grown up such as a teacher or a family member. They should be able to help.</a:t>
            </a:r>
            <a:endParaRPr lang="en-GB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65" y="3515302"/>
            <a:ext cx="4381500" cy="3438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1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quotes about children's 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040" y="2009638"/>
            <a:ext cx="3982269" cy="39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857309" y="3143758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720" y="2813772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6" y="5074920"/>
            <a:ext cx="2221006" cy="222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94514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do we mean by wellbeing?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29" y="2161928"/>
            <a:ext cx="9221787" cy="91993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700" dirty="0" smtClean="0"/>
              <a:t>“</a:t>
            </a:r>
            <a:r>
              <a:rPr lang="en-GB" sz="5700" dirty="0"/>
              <a:t>The state of being comfortable, healthy, or happy</a:t>
            </a:r>
            <a:r>
              <a:rPr lang="en-GB" sz="5700" dirty="0" smtClean="0"/>
              <a:t>.”</a:t>
            </a:r>
          </a:p>
          <a:p>
            <a:pPr marL="0" indent="0" algn="ctr">
              <a:buNone/>
            </a:pPr>
            <a:r>
              <a:rPr lang="en-GB" sz="5100" dirty="0"/>
              <a:t> </a:t>
            </a:r>
            <a:r>
              <a:rPr lang="en-GB" sz="5100" i="1" dirty="0" smtClean="0"/>
              <a:t>Oxford Dictionary</a:t>
            </a:r>
            <a:endParaRPr lang="en-GB" sz="51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8" y="3371863"/>
            <a:ext cx="3345740" cy="2509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937" y="3386504"/>
            <a:ext cx="3326218" cy="2494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46"/>
          <a:stretch/>
        </p:blipFill>
        <p:spPr>
          <a:xfrm>
            <a:off x="7560468" y="3409245"/>
            <a:ext cx="2709333" cy="2483212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87448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can stop us feeling happy?</a:t>
            </a:r>
            <a:endParaRPr lang="en-GB" sz="4000" dirty="0"/>
          </a:p>
        </p:txBody>
      </p:sp>
      <p:sp>
        <p:nvSpPr>
          <p:cNvPr id="5" name="Cloud Callout 4"/>
          <p:cNvSpPr/>
          <p:nvPr/>
        </p:nvSpPr>
        <p:spPr>
          <a:xfrm>
            <a:off x="330402" y="3573064"/>
            <a:ext cx="2808159" cy="1565480"/>
          </a:xfrm>
          <a:prstGeom prst="cloudCallout">
            <a:avLst>
              <a:gd name="adj1" fmla="val 76933"/>
              <a:gd name="adj2" fmla="val 1495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Loneliness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600845" y="3312823"/>
            <a:ext cx="2637437" cy="1622895"/>
          </a:xfrm>
          <a:prstGeom prst="cloudCallout">
            <a:avLst>
              <a:gd name="adj1" fmla="val -74166"/>
              <a:gd name="adj2" fmla="val 4542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School work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34869" y="1547948"/>
            <a:ext cx="2926412" cy="1712132"/>
          </a:xfrm>
          <a:prstGeom prst="cloudCallout">
            <a:avLst>
              <a:gd name="adj1" fmla="val 60119"/>
              <a:gd name="adj2" fmla="val 4867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Friendship problems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701437" y="1753847"/>
            <a:ext cx="2772347" cy="1558976"/>
          </a:xfrm>
          <a:prstGeom prst="cloudCallout">
            <a:avLst>
              <a:gd name="adj1" fmla="val -56071"/>
              <a:gd name="adj2" fmla="val 6412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Family problems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734925" y="5184987"/>
            <a:ext cx="2728208" cy="1650528"/>
          </a:xfrm>
          <a:prstGeom prst="cloudCallout">
            <a:avLst>
              <a:gd name="adj1" fmla="val -84489"/>
              <a:gd name="adj2" fmla="val -2850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Grief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30402" y="5451528"/>
            <a:ext cx="2853960" cy="1584328"/>
          </a:xfrm>
          <a:prstGeom prst="cloudCallout">
            <a:avLst>
              <a:gd name="adj1" fmla="val 87892"/>
              <a:gd name="adj2" fmla="val -482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Feeling different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047709" y="5732188"/>
            <a:ext cx="2642433" cy="1453570"/>
          </a:xfrm>
          <a:prstGeom prst="cloudCallout">
            <a:avLst>
              <a:gd name="adj1" fmla="val -2705"/>
              <a:gd name="adj2" fmla="val -8897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Fear </a:t>
            </a:r>
            <a:endParaRPr lang="en-GB" sz="3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113" y="2533335"/>
            <a:ext cx="2950492" cy="2950492"/>
          </a:xfrm>
          <a:prstGeom prst="rect">
            <a:avLst/>
          </a:prstGeom>
        </p:spPr>
      </p:pic>
      <p:pic>
        <p:nvPicPr>
          <p:cNvPr id="17" name="Picture 1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85" r="15600"/>
          <a:stretch/>
        </p:blipFill>
        <p:spPr>
          <a:xfrm>
            <a:off x="1061155" y="2630310"/>
            <a:ext cx="8489244" cy="15082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7365" y="4711354"/>
            <a:ext cx="968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We all feel like this sometimes</a:t>
            </a:r>
            <a:endParaRPr lang="en-GB" sz="4000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390" y="11917"/>
            <a:ext cx="9221787" cy="1460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dirty="0" smtClean="0"/>
              <a:t>What can we do to help ourselves?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29587" y="1798820"/>
            <a:ext cx="9683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One of the really easy ways you can look after yourself if you're worried is...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22"/>
          <a:stretch/>
        </p:blipFill>
        <p:spPr>
          <a:xfrm>
            <a:off x="2313896" y="3237255"/>
            <a:ext cx="5996065" cy="33529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8798" y="5620683"/>
            <a:ext cx="7189694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94C33"/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READING !</a:t>
            </a:r>
            <a:endParaRPr lang="en-US" sz="1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E94C33"/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40112" y="69494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952" y="1794934"/>
            <a:ext cx="52293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feel you are not alone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find out about things that are difficult to talk about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understand things you are not sure about</a:t>
            </a:r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993" y="1794934"/>
            <a:ext cx="3405451" cy="5108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88" y="5030231"/>
            <a:ext cx="3341511" cy="2227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738" y="5030231"/>
            <a:ext cx="2215535" cy="2215535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68" y="1797159"/>
            <a:ext cx="55000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share things with others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relax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Make you smile!</a:t>
            </a:r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12" y="4341848"/>
            <a:ext cx="3951111" cy="263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51"/>
          <a:stretch/>
        </p:blipFill>
        <p:spPr>
          <a:xfrm>
            <a:off x="6200828" y="1910088"/>
            <a:ext cx="3621054" cy="2223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9" y="4330559"/>
            <a:ext cx="4019393" cy="2680935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- let’s get reading!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09415" y="1943590"/>
            <a:ext cx="33747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If you don’t have books at home use your </a:t>
            </a:r>
            <a:r>
              <a:rPr lang="en-GB" b="1" dirty="0" smtClean="0"/>
              <a:t>school or local library</a:t>
            </a:r>
            <a:r>
              <a:rPr lang="en-GB" dirty="0" smtClean="0"/>
              <a:t> and borrow them.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Not sure what to read? </a:t>
            </a:r>
            <a:r>
              <a:rPr lang="en-GB" dirty="0"/>
              <a:t>Ask your librarian, teacher or parent to help you find the right </a:t>
            </a:r>
            <a:r>
              <a:rPr lang="en-GB" dirty="0" smtClean="0"/>
              <a:t>book.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Join </a:t>
            </a:r>
            <a:r>
              <a:rPr lang="en-GB" b="1" dirty="0" smtClean="0"/>
              <a:t>your school book </a:t>
            </a:r>
            <a:r>
              <a:rPr lang="en-GB" b="1" dirty="0"/>
              <a:t>group </a:t>
            </a:r>
            <a:r>
              <a:rPr lang="en-GB" dirty="0"/>
              <a:t>and try reading something </a:t>
            </a:r>
            <a:r>
              <a:rPr lang="en-GB" dirty="0" smtClean="0"/>
              <a:t>new. </a:t>
            </a:r>
            <a:r>
              <a:rPr lang="en-GB" dirty="0"/>
              <a:t>Share your reading ideas and listen to </a:t>
            </a:r>
            <a:r>
              <a:rPr lang="en-GB" dirty="0" smtClean="0"/>
              <a:t>others.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 smtClean="0"/>
              <a:t>Read </a:t>
            </a:r>
            <a:r>
              <a:rPr lang="en-GB" b="1" dirty="0"/>
              <a:t>anywhere </a:t>
            </a:r>
            <a:r>
              <a:rPr lang="en-GB" b="1" dirty="0" smtClean="0"/>
              <a:t>– </a:t>
            </a:r>
            <a:r>
              <a:rPr lang="en-GB" dirty="0" smtClean="0"/>
              <a:t>you can take books with you </a:t>
            </a:r>
            <a:r>
              <a:rPr lang="en-GB" dirty="0"/>
              <a:t>wherever you </a:t>
            </a:r>
            <a:r>
              <a:rPr lang="en-GB" dirty="0" smtClean="0"/>
              <a:t>go.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47" t="8927"/>
          <a:stretch/>
        </p:blipFill>
        <p:spPr>
          <a:xfrm>
            <a:off x="239616" y="2220013"/>
            <a:ext cx="6549140" cy="4350097"/>
          </a:xfrm>
          <a:prstGeom prst="rect">
            <a:avLst/>
          </a:prstGeom>
        </p:spPr>
      </p:pic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16" y="4726368"/>
            <a:ext cx="3906441" cy="26055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16" y="1726598"/>
            <a:ext cx="3906441" cy="26055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3696" y="1653540"/>
            <a:ext cx="4280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Read whatever you enjoy </a:t>
            </a:r>
            <a:r>
              <a:rPr lang="en-GB" dirty="0" smtClean="0"/>
              <a:t>– chapter books, graphic novels, comics, poetry and short stories.</a:t>
            </a:r>
          </a:p>
          <a:p>
            <a:endParaRPr lang="en-GB" dirty="0"/>
          </a:p>
          <a:p>
            <a:r>
              <a:rPr lang="en-GB" b="1" dirty="0"/>
              <a:t>Read aloud</a:t>
            </a:r>
            <a:r>
              <a:rPr lang="en-GB" dirty="0"/>
              <a:t> </a:t>
            </a:r>
            <a:r>
              <a:rPr lang="en-GB" b="1" dirty="0" smtClean="0"/>
              <a:t>or listen to an audio book</a:t>
            </a:r>
            <a:r>
              <a:rPr lang="en-GB" dirty="0"/>
              <a:t> </a:t>
            </a:r>
            <a:r>
              <a:rPr lang="en-GB" dirty="0" smtClean="0"/>
              <a:t>– if you </a:t>
            </a:r>
            <a:r>
              <a:rPr lang="en-GB" dirty="0"/>
              <a:t>can’t read </a:t>
            </a:r>
            <a:r>
              <a:rPr lang="en-GB" dirty="0" smtClean="0"/>
              <a:t>well, </a:t>
            </a:r>
            <a:r>
              <a:rPr lang="en-GB" dirty="0"/>
              <a:t>ask someone to read aloud to </a:t>
            </a:r>
            <a:r>
              <a:rPr lang="en-GB" dirty="0" smtClean="0"/>
              <a:t>you.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Talk </a:t>
            </a:r>
            <a:r>
              <a:rPr lang="en-GB" b="1" dirty="0"/>
              <a:t>about books </a:t>
            </a:r>
            <a:r>
              <a:rPr lang="en-GB" dirty="0"/>
              <a:t>with your friends and family and celebrate what you’ve read.</a:t>
            </a:r>
          </a:p>
          <a:p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77" y="4726367"/>
            <a:ext cx="4041423" cy="2605596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Read everything and everywhere!</a:t>
            </a:r>
            <a:endParaRPr lang="en-GB" sz="4000" dirty="0"/>
          </a:p>
        </p:txBody>
      </p:sp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 powerpoint template</Template>
  <TotalTime>1054</TotalTime>
  <Words>345</Words>
  <Application>Microsoft Office PowerPoint</Application>
  <PresentationFormat>Custom</PresentationFormat>
  <Paragraphs>68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Custom Design</vt:lpstr>
      <vt:lpstr>1_Office Theme</vt:lpstr>
      <vt:lpstr>PowerPoint Presentation</vt:lpstr>
      <vt:lpstr>What do we mean by wellbeing?</vt:lpstr>
      <vt:lpstr>What can stop us feeling happy?</vt:lpstr>
      <vt:lpstr>PowerPoint Presentation</vt:lpstr>
      <vt:lpstr>What can we do to help ourselves?</vt:lpstr>
      <vt:lpstr>PowerPoint Presentation</vt:lpstr>
      <vt:lpstr>PowerPoint Presentation</vt:lpstr>
      <vt:lpstr>So - let’s get reading!</vt:lpstr>
      <vt:lpstr>Read everything and everywhere!</vt:lpstr>
      <vt:lpstr>Don’t forget...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Bolton</dc:creator>
  <cp:lastModifiedBy>Danielle Wright</cp:lastModifiedBy>
  <cp:revision>70</cp:revision>
  <cp:lastPrinted>2018-08-16T14:12:19Z</cp:lastPrinted>
  <dcterms:created xsi:type="dcterms:W3CDTF">2017-06-12T14:27:45Z</dcterms:created>
  <dcterms:modified xsi:type="dcterms:W3CDTF">2018-09-25T08:46:08Z</dcterms:modified>
</cp:coreProperties>
</file>