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F7EA419E-75EF-CF5F-C514-0169D184AE6E}" name="Jennifer Hems" initials="JH" userId="cfac9ecefe431ad3" providerId="Windows Live"/>
  <p188:author id="{B1AAD6AB-1C4A-7E56-7CF4-0C505AD2335C}" name="Serena Thompson" initials="ST" userId="S::serena.thompson@literacytrust.org.uk::cf445c12-a03a-47e0-b132-5201bd846876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6633"/>
    <a:srgbClr val="FDF2CF"/>
    <a:srgbClr val="987B49"/>
    <a:srgbClr val="F7CC43"/>
    <a:srgbClr val="F9D976"/>
    <a:srgbClr val="FCEA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97" autoAdjust="0"/>
    <p:restoredTop sz="94694"/>
  </p:normalViewPr>
  <p:slideViewPr>
    <p:cSldViewPr snapToGrid="0">
      <p:cViewPr varScale="1">
        <p:scale>
          <a:sx n="77" d="100"/>
          <a:sy n="77" d="100"/>
        </p:scale>
        <p:origin x="58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Relationship Id="rId9" Type="http://schemas.microsoft.com/office/2018/10/relationships/authors" Target="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A689E0-47CC-4AC7-AC87-618D6A1762B5}" type="datetimeFigureOut">
              <a:rPr lang="en-GB" smtClean="0"/>
              <a:t>25/02/2025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2AD6E2-23B1-4276-8EBF-C78ACE65CC3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63824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22AD6E2-23B1-4276-8EBF-C78ACE65CC3A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842593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5847A7D-B220-9824-E124-DA493F44481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1B1A1ABB-3D12-DAC1-2A68-A22814F7C720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862740DC-579C-90D5-5DE0-F2C5E363C5F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6AC0AA0-FED7-1B6B-2044-87832A3C933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22AD6E2-23B1-4276-8EBF-C78ACE65CC3A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783181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48A6C6-DA46-05E3-5E82-7F81C852DC4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0BE5A5-8502-C12D-2ADE-F9C0153F20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98618A-9CE5-F460-359E-74425625FA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21462-14D9-4C39-A2C1-6B3C27541AF7}" type="datetimeFigureOut">
              <a:rPr lang="en-GB" smtClean="0"/>
              <a:t>25/02/2025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95A7D1-7DA8-C1C0-3E0D-2B0743BB14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C80DA8-F876-2B66-89EA-51A304A133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B8C42-EE72-4018-9B70-C0A227AC0FA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038964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7187AD-D54B-5199-1222-7538ADC251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108D7BC-3370-F5BE-1DB5-728875DF8CF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EC0361-C3AE-F77A-6651-DE602EC9AE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21462-14D9-4C39-A2C1-6B3C27541AF7}" type="datetimeFigureOut">
              <a:rPr lang="en-GB" smtClean="0"/>
              <a:t>25/02/2025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6E9D37-6B9A-DB08-56ED-A917264322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FF3C6B-F47E-4B10-5166-79575A6F80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B8C42-EE72-4018-9B70-C0A227AC0FA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171998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FBF2D7C-A971-7661-7C74-B7629670D55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8A0065F-82E3-7179-BBCD-2F784455ABB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77F693-9C1C-9F5F-A7AA-38FC206CBB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21462-14D9-4C39-A2C1-6B3C27541AF7}" type="datetimeFigureOut">
              <a:rPr lang="en-GB" smtClean="0"/>
              <a:t>25/02/2025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64D622-72C5-8AA7-875F-967CA1DE5A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7CF365-DCD6-C410-E9F3-53B4B1680C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B8C42-EE72-4018-9B70-C0A227AC0FA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228365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BFEEB0-B1B5-35A7-415C-E5197B1268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55B280-6070-1092-F2F1-3DC3BD843F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A3510E-3EA1-416A-63BC-16634A0FF3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21462-14D9-4C39-A2C1-6B3C27541AF7}" type="datetimeFigureOut">
              <a:rPr lang="en-GB" smtClean="0"/>
              <a:t>25/02/2025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D7231A-9647-1BDD-D13D-71DA6D0703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1B6607-F8DB-4A80-4441-21469AD455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B8C42-EE72-4018-9B70-C0A227AC0FA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54345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67F189-C578-F76E-2526-8126EC99DD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4CA6DB2-E3AD-4965-99C4-915200138D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EDB5D9-A1B4-25F7-0B54-13D974E4E8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21462-14D9-4C39-A2C1-6B3C27541AF7}" type="datetimeFigureOut">
              <a:rPr lang="en-GB" smtClean="0"/>
              <a:t>25/02/2025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4D922D-E953-5864-E621-2778FF2EB6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8ADC03-C666-4966-F2CA-F73C743A03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B8C42-EE72-4018-9B70-C0A227AC0FA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279485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28910E-F96B-5003-E2C8-C45F1ACC24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AA1610-10F6-E7F5-3E1B-21621FDF151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D35A29F-824D-4D40-8592-A36311ADE3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BA81E7D-BBE8-A266-EE71-2C329DE882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21462-14D9-4C39-A2C1-6B3C27541AF7}" type="datetimeFigureOut">
              <a:rPr lang="en-GB" smtClean="0"/>
              <a:t>25/02/2025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256EBE0-EEDE-C666-562E-44F52C90C0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9057CB7-D8D6-0839-B544-DFBD0D3CA3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B8C42-EE72-4018-9B70-C0A227AC0FA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024670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26319B-9B19-6004-8C79-4DF77E884C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DABD29-BAFB-2BDD-5FC8-4A37AD257F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489B937-CDEE-A28B-B96A-CB6F5B895F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7224BC9-D8DD-AFE5-7BC4-9D241858E66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CC9F0F8-EBC0-1094-59B1-54E8890152B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17ED1D7-DFCC-A18F-18EC-DC1135BD41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21462-14D9-4C39-A2C1-6B3C27541AF7}" type="datetimeFigureOut">
              <a:rPr lang="en-GB" smtClean="0"/>
              <a:t>25/02/2025</a:t>
            </a:fld>
            <a:endParaRPr lang="en-GB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989DAF8-FE96-E957-548C-77558679EE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FAC512C-A1A6-2467-7A26-F99220B69D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B8C42-EE72-4018-9B70-C0A227AC0FA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391079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7EF952-CF60-15BD-ADB9-D04D928E59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4C6368B-5D1C-3D4F-AC75-EAE61F7796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21462-14D9-4C39-A2C1-6B3C27541AF7}" type="datetimeFigureOut">
              <a:rPr lang="en-GB" smtClean="0"/>
              <a:t>25/02/2025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B6BFD7B-F8E6-5F03-3A46-B93B0DF4D3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67AA34D-51E3-D92E-A7FA-B97F262E6F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B8C42-EE72-4018-9B70-C0A227AC0FA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7824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A1756C4-F3C4-6508-D246-963ECDCD7E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21462-14D9-4C39-A2C1-6B3C27541AF7}" type="datetimeFigureOut">
              <a:rPr lang="en-GB" smtClean="0"/>
              <a:t>25/02/2025</a:t>
            </a:fld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12C654B-6EFA-68CB-FBF4-E2E8986DC7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047B560-66B8-FE0B-CFCB-E5D9A9A051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B8C42-EE72-4018-9B70-C0A227AC0FA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250287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D74268-DF4B-6275-6A55-83E22DEE6E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F6A3F1-90C8-D760-7EB6-B423C7A364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7AACB07-AC4C-689A-B1F8-E7991CE5B93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6F9B9A1-D1F2-557F-1ADF-E70F2FD334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21462-14D9-4C39-A2C1-6B3C27541AF7}" type="datetimeFigureOut">
              <a:rPr lang="en-GB" smtClean="0"/>
              <a:t>25/02/2025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A9F1138-909A-9243-D7FE-D0692321BE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D8AC232-BA94-21C7-0C2A-E5ACEE7A17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B8C42-EE72-4018-9B70-C0A227AC0FA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272414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5CAE5F-299F-F2C2-33FE-719194A920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DE04937-9FD8-EE22-C488-3A6CDCAD6FE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2F70945-0706-C245-1265-2DF25989865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56DF00D-1401-2325-B664-E424983943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21462-14D9-4C39-A2C1-6B3C27541AF7}" type="datetimeFigureOut">
              <a:rPr lang="en-GB" smtClean="0"/>
              <a:t>25/02/2025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196CD15-7326-07F7-DB2C-1B63F01C37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61CE381-7899-53D4-4DFC-4C28D61635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B8C42-EE72-4018-9B70-C0A227AC0FA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632261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CB4003A-3C94-9ED4-8AB5-1C026D1F4F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D63AF1A-6117-E810-CF4F-B8BAF31107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73B548-207E-024C-090A-FF43D34452E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9521462-14D9-4C39-A2C1-6B3C27541AF7}" type="datetimeFigureOut">
              <a:rPr lang="en-GB" smtClean="0"/>
              <a:t>25/02/2025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C4F1F7-E421-9DA8-F86E-85D60E845A2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9DA049-01F0-14AD-D2FA-AFA5079A345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76B8C42-EE72-4018-9B70-C0A227AC0FA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614597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notesSlide" Target="../notesSlides/notesSlide2.xml"/><Relationship Id="rId16" Type="http://schemas.microsoft.com/office/2007/relationships/hdphoto" Target="../media/hdphoto1.wdp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F8ECFC2F-8B1C-54C5-435B-B931E228DDA4}"/>
              </a:ext>
            </a:extLst>
          </p:cNvPr>
          <p:cNvSpPr txBox="1"/>
          <p:nvPr/>
        </p:nvSpPr>
        <p:spPr>
          <a:xfrm>
            <a:off x="491067" y="370781"/>
            <a:ext cx="60960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spcAft>
                <a:spcPts val="1500"/>
              </a:spcAft>
            </a:pPr>
            <a:r>
              <a:rPr lang="en-GB" sz="2400" b="1" i="0" dirty="0">
                <a:solidFill>
                  <a:srgbClr val="987B49"/>
                </a:solidFill>
                <a:effectLst/>
                <a:latin typeface="Relative NLT Black" panose="020B0A03030402040103" pitchFamily="34" charset="0"/>
              </a:rPr>
              <a:t>Bear biscuits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00A7067-9E36-5C53-AB69-AEC766E5CF93}"/>
              </a:ext>
            </a:extLst>
          </p:cNvPr>
          <p:cNvSpPr txBox="1"/>
          <p:nvPr/>
        </p:nvSpPr>
        <p:spPr>
          <a:xfrm>
            <a:off x="491067" y="876693"/>
            <a:ext cx="60960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200" b="1" i="0" dirty="0">
                <a:solidFill>
                  <a:srgbClr val="000000"/>
                </a:solidFill>
                <a:effectLst/>
                <a:latin typeface="Relative NLT Medium" panose="020B0603030402040103" pitchFamily="34" charset="0"/>
              </a:rPr>
              <a:t>Preparation time: </a:t>
            </a:r>
            <a:r>
              <a:rPr lang="en-GB" sz="1200" dirty="0">
                <a:solidFill>
                  <a:srgbClr val="000000"/>
                </a:solidFill>
                <a:latin typeface="Relative NLT Medium" panose="020B0603030402040103" pitchFamily="34" charset="0"/>
              </a:rPr>
              <a:t>20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Relative NLT Medium" panose="020B0603030402040103" pitchFamily="34" charset="0"/>
              </a:rPr>
              <a:t> minutes</a:t>
            </a:r>
            <a:br>
              <a:rPr lang="en-GB" sz="1200" dirty="0">
                <a:latin typeface="Relative NLT Medium" panose="020B0603030402040103" pitchFamily="34" charset="0"/>
              </a:rPr>
            </a:br>
            <a:r>
              <a:rPr lang="en-GB" sz="1200" b="1" i="0" dirty="0">
                <a:solidFill>
                  <a:srgbClr val="000000"/>
                </a:solidFill>
                <a:effectLst/>
                <a:latin typeface="Relative NLT Medium" panose="020B0603030402040103" pitchFamily="34" charset="0"/>
              </a:rPr>
              <a:t>Cooking time: 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Relative NLT Medium" panose="020B0603030402040103" pitchFamily="34" charset="0"/>
              </a:rPr>
              <a:t>8-</a:t>
            </a:r>
            <a:r>
              <a:rPr lang="en-GB" sz="1200" dirty="0">
                <a:solidFill>
                  <a:srgbClr val="000000"/>
                </a:solidFill>
                <a:latin typeface="Relative NLT Medium" panose="020B0603030402040103" pitchFamily="34" charset="0"/>
              </a:rPr>
              <a:t>12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Relative NLT Medium" panose="020B0603030402040103" pitchFamily="34" charset="0"/>
              </a:rPr>
              <a:t> minutes</a:t>
            </a:r>
            <a:br>
              <a:rPr lang="en-GB" sz="1200" dirty="0">
                <a:latin typeface="Relative NLT Medium" panose="020B0603030402040103" pitchFamily="34" charset="0"/>
              </a:rPr>
            </a:br>
            <a:r>
              <a:rPr lang="en-GB" sz="1200" b="1" i="0" dirty="0">
                <a:solidFill>
                  <a:srgbClr val="000000"/>
                </a:solidFill>
                <a:effectLst/>
                <a:latin typeface="Relative NLT Medium" panose="020B0603030402040103" pitchFamily="34" charset="0"/>
              </a:rPr>
              <a:t>Serves: </a:t>
            </a:r>
            <a:r>
              <a:rPr lang="en-GB" sz="1200" dirty="0">
                <a:solidFill>
                  <a:srgbClr val="000000"/>
                </a:solidFill>
                <a:latin typeface="Relative NLT Medium" panose="020B0603030402040103" pitchFamily="34" charset="0"/>
              </a:rPr>
              <a:t>12 biscuits</a:t>
            </a:r>
            <a:endParaRPr lang="en-GB" sz="1200" dirty="0">
              <a:latin typeface="Relative NLT Medium" panose="020B0603030402040103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DABBA24-2D53-A32A-A40A-0CCC0239AD2E}"/>
              </a:ext>
            </a:extLst>
          </p:cNvPr>
          <p:cNvSpPr txBox="1"/>
          <p:nvPr/>
        </p:nvSpPr>
        <p:spPr>
          <a:xfrm>
            <a:off x="491067" y="1629626"/>
            <a:ext cx="1917700" cy="18158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GB" sz="1400" b="1" dirty="0">
                <a:solidFill>
                  <a:srgbClr val="000000"/>
                </a:solidFill>
                <a:latin typeface="Relative NLT Medium" panose="020B0603030402040103" pitchFamily="34" charset="0"/>
              </a:rPr>
              <a:t>What you will need</a:t>
            </a:r>
            <a:endParaRPr lang="en-GB" sz="1400" b="0" i="0" dirty="0">
              <a:solidFill>
                <a:srgbClr val="000000"/>
              </a:solidFill>
              <a:effectLst/>
              <a:latin typeface="Relative NLT Medium" panose="020B0603030402040103" pitchFamily="34" charset="0"/>
            </a:endParaRPr>
          </a:p>
          <a:p>
            <a:pPr indent="-285750" algn="l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rgbClr val="000000"/>
                </a:solidFill>
                <a:latin typeface="Relative NLT Medium" panose="020B0603030402040103" pitchFamily="34" charset="0"/>
              </a:rPr>
              <a:t>Mixing bowl</a:t>
            </a:r>
          </a:p>
          <a:p>
            <a:pPr indent="-285750" algn="l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rgbClr val="000000"/>
                </a:solidFill>
                <a:latin typeface="Relative NLT Medium" panose="020B0603030402040103" pitchFamily="34" charset="0"/>
              </a:rPr>
              <a:t>Wooden spoon</a:t>
            </a:r>
          </a:p>
          <a:p>
            <a:pPr indent="-285750" algn="l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rgbClr val="000000"/>
                </a:solidFill>
                <a:latin typeface="Relative NLT Medium" panose="020B0603030402040103" pitchFamily="34" charset="0"/>
              </a:rPr>
              <a:t>Greaseproof paper</a:t>
            </a:r>
          </a:p>
          <a:p>
            <a:pPr indent="-285750" algn="l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rgbClr val="000000"/>
                </a:solidFill>
                <a:latin typeface="Relative NLT Medium" panose="020B0603030402040103" pitchFamily="34" charset="0"/>
              </a:rPr>
              <a:t>Baking tray</a:t>
            </a:r>
          </a:p>
          <a:p>
            <a:pPr indent="-285750" algn="l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rgbClr val="000000"/>
                </a:solidFill>
                <a:latin typeface="Relative NLT Medium" panose="020B0603030402040103" pitchFamily="34" charset="0"/>
              </a:rPr>
              <a:t>Rolling pin</a:t>
            </a:r>
          </a:p>
          <a:p>
            <a:pPr indent="-285750" algn="l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rgbClr val="000000"/>
                </a:solidFill>
                <a:latin typeface="Relative NLT Medium" panose="020B0603030402040103" pitchFamily="34" charset="0"/>
              </a:rPr>
              <a:t>Biscuit cutter</a:t>
            </a:r>
          </a:p>
          <a:p>
            <a:pPr indent="-285750" algn="l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rgbClr val="000000"/>
                </a:solidFill>
                <a:latin typeface="Relative NLT Medium" panose="020B0603030402040103" pitchFamily="34" charset="0"/>
              </a:rPr>
              <a:t>Wire rack</a:t>
            </a:r>
          </a:p>
          <a:p>
            <a:pPr algn="l">
              <a:spcAft>
                <a:spcPts val="600"/>
              </a:spcAft>
            </a:pPr>
            <a:endParaRPr lang="en-GB" sz="1400" b="1" dirty="0">
              <a:solidFill>
                <a:srgbClr val="000000"/>
              </a:solidFill>
              <a:latin typeface="Relative NLT Medium" panose="020B0603030402040103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7DCF79A-4EE5-CD85-A23E-4C123F52FB7D}"/>
              </a:ext>
            </a:extLst>
          </p:cNvPr>
          <p:cNvSpPr txBox="1"/>
          <p:nvPr/>
        </p:nvSpPr>
        <p:spPr>
          <a:xfrm>
            <a:off x="491067" y="3367445"/>
            <a:ext cx="11209866" cy="2631490"/>
          </a:xfrm>
          <a:prstGeom prst="rect">
            <a:avLst/>
          </a:prstGeom>
          <a:solidFill>
            <a:srgbClr val="F9D976"/>
          </a:solidFill>
        </p:spPr>
        <p:txBody>
          <a:bodyPr wrap="square">
            <a:spAutoFit/>
          </a:bodyPr>
          <a:lstStyle/>
          <a:p>
            <a:pPr marL="228600" indent="-228600" algn="l">
              <a:spcAft>
                <a:spcPts val="600"/>
              </a:spcAft>
              <a:buFont typeface="+mj-lt"/>
              <a:buAutoNum type="arabicPeriod"/>
            </a:pPr>
            <a:r>
              <a:rPr lang="en-US" sz="1200" i="0" dirty="0">
                <a:solidFill>
                  <a:srgbClr val="000000"/>
                </a:solidFill>
                <a:effectLst/>
                <a:latin typeface="Relative NLT Medium" panose="020B0603030402040103" pitchFamily="34" charset="0"/>
              </a:rPr>
              <a:t>Preheat the oven to 190C/170C Fan</a:t>
            </a:r>
          </a:p>
          <a:p>
            <a:pPr marL="228600" indent="-228600" algn="l">
              <a:spcAft>
                <a:spcPts val="600"/>
              </a:spcAft>
              <a:buFont typeface="+mj-lt"/>
              <a:buAutoNum type="arabicPeriod"/>
            </a:pPr>
            <a:r>
              <a:rPr lang="en-US" sz="1200" i="0" dirty="0">
                <a:solidFill>
                  <a:srgbClr val="000000"/>
                </a:solidFill>
                <a:effectLst/>
                <a:latin typeface="Relative NLT Medium" panose="020B0603030402040103" pitchFamily="34" charset="0"/>
              </a:rPr>
              <a:t>Put greaseproof paper on a baking tray.</a:t>
            </a:r>
          </a:p>
          <a:p>
            <a:pPr marL="228600" indent="-228600" algn="l">
              <a:spcAft>
                <a:spcPts val="600"/>
              </a:spcAft>
              <a:buFont typeface="+mj-lt"/>
              <a:buAutoNum type="arabicPeriod"/>
            </a:pPr>
            <a:r>
              <a:rPr lang="en-US" sz="1200" i="0" dirty="0">
                <a:solidFill>
                  <a:srgbClr val="000000"/>
                </a:solidFill>
                <a:effectLst/>
                <a:latin typeface="Relative NLT Medium" panose="020B0603030402040103" pitchFamily="34" charset="0"/>
              </a:rPr>
              <a:t>Mix the butter and sugar together in a bowl. Whisk in the egg and vanilla extract. </a:t>
            </a:r>
          </a:p>
          <a:p>
            <a:pPr marL="228600" indent="-228600" algn="l">
              <a:spcAft>
                <a:spcPts val="600"/>
              </a:spcAft>
              <a:buFont typeface="+mj-lt"/>
              <a:buAutoNum type="arabicPeriod"/>
            </a:pPr>
            <a:r>
              <a:rPr lang="en-US" sz="1200" dirty="0">
                <a:solidFill>
                  <a:srgbClr val="000000"/>
                </a:solidFill>
                <a:latin typeface="Relative NLT Medium" panose="020B0603030402040103" pitchFamily="34" charset="0"/>
              </a:rPr>
              <a:t>S</a:t>
            </a:r>
            <a:r>
              <a:rPr lang="en-US" sz="1200" i="0" dirty="0">
                <a:solidFill>
                  <a:srgbClr val="000000"/>
                </a:solidFill>
                <a:effectLst/>
                <a:latin typeface="Relative NLT Medium" panose="020B0603030402040103" pitchFamily="34" charset="0"/>
              </a:rPr>
              <a:t>tir in the flour and bring together to form a dough.</a:t>
            </a:r>
          </a:p>
          <a:p>
            <a:pPr marL="228600" indent="-228600" algn="l">
              <a:spcAft>
                <a:spcPts val="600"/>
              </a:spcAft>
              <a:buFont typeface="+mj-lt"/>
              <a:buAutoNum type="arabicPeriod"/>
            </a:pPr>
            <a:r>
              <a:rPr lang="en-US" sz="1200" i="0" dirty="0">
                <a:solidFill>
                  <a:srgbClr val="000000"/>
                </a:solidFill>
                <a:effectLst/>
                <a:latin typeface="Relative NLT Medium" panose="020B0603030402040103" pitchFamily="34" charset="0"/>
              </a:rPr>
              <a:t>Roll the dough out on a lightly floured work surface.</a:t>
            </a:r>
          </a:p>
          <a:p>
            <a:pPr marL="228600" indent="-228600" algn="l">
              <a:spcAft>
                <a:spcPts val="600"/>
              </a:spcAft>
              <a:buFont typeface="+mj-lt"/>
              <a:buAutoNum type="arabicPeriod"/>
            </a:pPr>
            <a:r>
              <a:rPr lang="en-US" sz="1200" i="0" dirty="0">
                <a:solidFill>
                  <a:srgbClr val="000000"/>
                </a:solidFill>
                <a:effectLst/>
                <a:latin typeface="Relative NLT Medium" panose="020B0603030402040103" pitchFamily="34" charset="0"/>
              </a:rPr>
              <a:t>Using biscuit cutters, cut </a:t>
            </a:r>
            <a:r>
              <a:rPr lang="en-US" sz="1200" dirty="0">
                <a:solidFill>
                  <a:srgbClr val="000000"/>
                </a:solidFill>
                <a:latin typeface="Relative NLT Medium" panose="020B0603030402040103" pitchFamily="34" charset="0"/>
              </a:rPr>
              <a:t>the biscuits </a:t>
            </a:r>
            <a:r>
              <a:rPr lang="en-US" sz="1200" i="0" dirty="0">
                <a:solidFill>
                  <a:srgbClr val="000000"/>
                </a:solidFill>
                <a:effectLst/>
                <a:latin typeface="Relative NLT Medium" panose="020B0603030402040103" pitchFamily="34" charset="0"/>
              </a:rPr>
              <a:t>and place onto the baking tray.</a:t>
            </a:r>
          </a:p>
          <a:p>
            <a:pPr marL="228600" indent="-228600" algn="l">
              <a:spcAft>
                <a:spcPts val="600"/>
              </a:spcAft>
              <a:buFont typeface="+mj-lt"/>
              <a:buAutoNum type="arabicPeriod"/>
            </a:pPr>
            <a:r>
              <a:rPr lang="en-US" sz="1200" i="0" dirty="0">
                <a:solidFill>
                  <a:srgbClr val="000000"/>
                </a:solidFill>
                <a:effectLst/>
                <a:latin typeface="Relative NLT Medium" panose="020B0603030402040103" pitchFamily="34" charset="0"/>
              </a:rPr>
              <a:t>Bake for 8-12 minutes, or until pale golden-brown. Set aside to firm up for 2 minutes, then transfer to cool on a wire rack.</a:t>
            </a:r>
          </a:p>
          <a:p>
            <a:pPr marL="228600" indent="-228600" algn="l">
              <a:spcAft>
                <a:spcPts val="600"/>
              </a:spcAft>
              <a:buFont typeface="+mj-lt"/>
              <a:buAutoNum type="arabicPeriod"/>
            </a:pPr>
            <a:r>
              <a:rPr lang="en-US" sz="1200" i="0" dirty="0">
                <a:solidFill>
                  <a:srgbClr val="000000"/>
                </a:solidFill>
                <a:effectLst/>
                <a:latin typeface="Relative NLT Medium" panose="020B0603030402040103" pitchFamily="34" charset="0"/>
              </a:rPr>
              <a:t>For the icing, sift the icing sugar into a large mixing bowl and stir in enough water to create a smooth mixture. </a:t>
            </a:r>
          </a:p>
          <a:p>
            <a:pPr marL="228600" indent="-228600" algn="l">
              <a:spcAft>
                <a:spcPts val="600"/>
              </a:spcAft>
              <a:buFont typeface="+mj-lt"/>
              <a:buAutoNum type="arabicPeriod"/>
            </a:pPr>
            <a:r>
              <a:rPr lang="en-US" sz="1200" i="0" dirty="0">
                <a:solidFill>
                  <a:srgbClr val="000000"/>
                </a:solidFill>
                <a:effectLst/>
                <a:latin typeface="Relative NLT Medium" panose="020B0603030402040103" pitchFamily="34" charset="0"/>
              </a:rPr>
              <a:t>Stir in the food colouring.</a:t>
            </a:r>
          </a:p>
          <a:p>
            <a:pPr marL="228600" indent="-228600" algn="l">
              <a:spcAft>
                <a:spcPts val="600"/>
              </a:spcAft>
              <a:buFont typeface="+mj-lt"/>
              <a:buAutoNum type="arabicPeriod"/>
            </a:pPr>
            <a:r>
              <a:rPr lang="en-US" sz="1200" i="0" dirty="0">
                <a:solidFill>
                  <a:srgbClr val="000000"/>
                </a:solidFill>
                <a:effectLst/>
                <a:latin typeface="Relative NLT Medium" panose="020B0603030402040103" pitchFamily="34" charset="0"/>
              </a:rPr>
              <a:t>Carefully spread the icing onto the biscuits using a spoon</a:t>
            </a:r>
            <a:r>
              <a:rPr lang="en-US" sz="1200" dirty="0">
                <a:solidFill>
                  <a:srgbClr val="000000"/>
                </a:solidFill>
                <a:latin typeface="Relative NLT Medium" panose="020B0603030402040103" pitchFamily="34" charset="0"/>
              </a:rPr>
              <a:t> and decorate.</a:t>
            </a:r>
            <a:endParaRPr lang="en-US" sz="1200" i="0" dirty="0">
              <a:solidFill>
                <a:srgbClr val="000000"/>
              </a:solidFill>
              <a:effectLst/>
              <a:latin typeface="Relative NLT Medium" panose="020B0603030402040103" pitchFamily="34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CD861A5C-813B-C017-02D5-836523955BA1}"/>
              </a:ext>
            </a:extLst>
          </p:cNvPr>
          <p:cNvSpPr txBox="1"/>
          <p:nvPr/>
        </p:nvSpPr>
        <p:spPr>
          <a:xfrm>
            <a:off x="2876550" y="1900559"/>
            <a:ext cx="1917700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rgbClr val="000000"/>
                </a:solidFill>
                <a:latin typeface="Relative NLT Medium" panose="020B0603030402040103" pitchFamily="34" charset="0"/>
              </a:rPr>
              <a:t>50g unsalted butter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rgbClr val="000000"/>
                </a:solidFill>
                <a:latin typeface="Relative NLT Medium" panose="020B0603030402040103" pitchFamily="34" charset="0"/>
              </a:rPr>
              <a:t>50g caster sugar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rgbClr val="000000"/>
                </a:solidFill>
                <a:latin typeface="Relative NLT Medium" panose="020B0603030402040103" pitchFamily="34" charset="0"/>
              </a:rPr>
              <a:t>1 small egg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rgbClr val="000000"/>
                </a:solidFill>
                <a:latin typeface="Relative NLT Medium" panose="020B0603030402040103" pitchFamily="34" charset="0"/>
              </a:rPr>
              <a:t>1 tsp vanilla extract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rgbClr val="000000"/>
                </a:solidFill>
                <a:latin typeface="Relative NLT Medium" panose="020B0603030402040103" pitchFamily="34" charset="0"/>
              </a:rPr>
              <a:t>138g plain flour</a:t>
            </a:r>
          </a:p>
          <a:p>
            <a:pPr algn="l">
              <a:spcAft>
                <a:spcPts val="600"/>
              </a:spcAft>
            </a:pPr>
            <a:endParaRPr lang="en-GB" sz="2000" dirty="0">
              <a:solidFill>
                <a:srgbClr val="000000"/>
              </a:solidFill>
              <a:latin typeface="Relative NLT Medium" panose="020B0603030402040103" pitchFamily="34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CABDBCCB-21C1-81D5-2FDE-43DFFC2C8366}"/>
              </a:ext>
            </a:extLst>
          </p:cNvPr>
          <p:cNvSpPr txBox="1"/>
          <p:nvPr/>
        </p:nvSpPr>
        <p:spPr>
          <a:xfrm>
            <a:off x="5262034" y="1900559"/>
            <a:ext cx="2518833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rgbClr val="000000"/>
                </a:solidFill>
                <a:latin typeface="Relative NLT Medium" panose="020B0603030402040103" pitchFamily="34" charset="0"/>
              </a:rPr>
              <a:t>100g icing sugar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rgbClr val="000000"/>
                </a:solidFill>
                <a:latin typeface="Relative NLT Medium" panose="020B0603030402040103" pitchFamily="34" charset="0"/>
              </a:rPr>
              <a:t>2 tbsp water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rgbClr val="000000"/>
                </a:solidFill>
                <a:latin typeface="Relative NLT Medium" panose="020B0603030402040103" pitchFamily="34" charset="0"/>
              </a:rPr>
              <a:t>1-2 drops food colouring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GB" sz="1200" i="0" dirty="0">
                <a:solidFill>
                  <a:srgbClr val="000000"/>
                </a:solidFill>
                <a:effectLst/>
                <a:latin typeface="Relative NLT Medium" panose="020B0603030402040103" pitchFamily="34" charset="0"/>
              </a:rPr>
              <a:t>Sprinkl</a:t>
            </a:r>
            <a:r>
              <a:rPr lang="en-GB" sz="1200" dirty="0">
                <a:solidFill>
                  <a:srgbClr val="000000"/>
                </a:solidFill>
                <a:latin typeface="Relative NLT Medium" panose="020B0603030402040103" pitchFamily="34" charset="0"/>
              </a:rPr>
              <a:t>es/Sweets/Icing pens</a:t>
            </a:r>
            <a:endParaRPr lang="en-GB" sz="1200" i="0" dirty="0">
              <a:solidFill>
                <a:srgbClr val="000000"/>
              </a:solidFill>
              <a:effectLst/>
              <a:latin typeface="Relative NLT Medium" panose="020B0603030402040103" pitchFamily="34" charset="0"/>
            </a:endParaRPr>
          </a:p>
        </p:txBody>
      </p:sp>
      <p:pic>
        <p:nvPicPr>
          <p:cNvPr id="1026" name="Picture 2" descr="Premium Photo | Bear biscuits with chocolate flavour and butter flavor">
            <a:extLst>
              <a:ext uri="{FF2B5EF4-FFF2-40B4-BE49-F238E27FC236}">
                <a16:creationId xmlns:a16="http://schemas.microsoft.com/office/drawing/2014/main" id="{7A7E3182-87A1-BED8-1BF4-69B9E37AC75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041" t="8727" r="2137" b="4792"/>
          <a:stretch/>
        </p:blipFill>
        <p:spPr bwMode="auto">
          <a:xfrm>
            <a:off x="8993784" y="346303"/>
            <a:ext cx="2707149" cy="27511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167992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DF2CF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B6BF271F-EC25-8760-7C1C-674E2FACC84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5918D84-9B5D-9CF7-396B-AC02A4D712B0}"/>
              </a:ext>
            </a:extLst>
          </p:cNvPr>
          <p:cNvSpPr/>
          <p:nvPr/>
        </p:nvSpPr>
        <p:spPr>
          <a:xfrm>
            <a:off x="539736" y="1028693"/>
            <a:ext cx="2325723" cy="1762859"/>
          </a:xfrm>
          <a:prstGeom prst="rect">
            <a:avLst/>
          </a:prstGeom>
          <a:solidFill>
            <a:srgbClr val="F7CC4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911A6B5-7A23-7979-8713-44FD259CED7C}"/>
              </a:ext>
            </a:extLst>
          </p:cNvPr>
          <p:cNvSpPr/>
          <p:nvPr/>
        </p:nvSpPr>
        <p:spPr>
          <a:xfrm>
            <a:off x="548269" y="2909922"/>
            <a:ext cx="2325723" cy="1831130"/>
          </a:xfrm>
          <a:prstGeom prst="rect">
            <a:avLst/>
          </a:prstGeom>
          <a:solidFill>
            <a:srgbClr val="F7CC4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E52B8A2-E2F9-13A1-F820-C29476EE5992}"/>
              </a:ext>
            </a:extLst>
          </p:cNvPr>
          <p:cNvSpPr/>
          <p:nvPr/>
        </p:nvSpPr>
        <p:spPr>
          <a:xfrm>
            <a:off x="548268" y="4874281"/>
            <a:ext cx="2325723" cy="1762859"/>
          </a:xfrm>
          <a:prstGeom prst="rect">
            <a:avLst/>
          </a:prstGeom>
          <a:solidFill>
            <a:srgbClr val="F7CC4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3DC375C-05D0-E759-FC46-2D61DA90379F}"/>
              </a:ext>
            </a:extLst>
          </p:cNvPr>
          <p:cNvSpPr txBox="1"/>
          <p:nvPr/>
        </p:nvSpPr>
        <p:spPr>
          <a:xfrm>
            <a:off x="477109" y="206832"/>
            <a:ext cx="609600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spcAft>
                <a:spcPts val="1500"/>
              </a:spcAft>
            </a:pPr>
            <a:r>
              <a:rPr lang="en-GB" sz="4000" b="1" i="0" dirty="0">
                <a:solidFill>
                  <a:srgbClr val="987B49"/>
                </a:solidFill>
                <a:effectLst/>
                <a:latin typeface="Relative NLT Black" panose="020B0A03030402040103" pitchFamily="34" charset="0"/>
              </a:rPr>
              <a:t>Buttery bear biscuits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BF6CC53-E5DA-7070-DE22-B6F056586377}"/>
              </a:ext>
            </a:extLst>
          </p:cNvPr>
          <p:cNvSpPr txBox="1"/>
          <p:nvPr/>
        </p:nvSpPr>
        <p:spPr>
          <a:xfrm>
            <a:off x="2998022" y="1829378"/>
            <a:ext cx="7440962" cy="338554"/>
          </a:xfrm>
          <a:prstGeom prst="rect">
            <a:avLst/>
          </a:prstGeom>
          <a:solidFill>
            <a:srgbClr val="F9D976"/>
          </a:solidFill>
        </p:spPr>
        <p:txBody>
          <a:bodyPr wrap="square">
            <a:spAutoFit/>
          </a:bodyPr>
          <a:lstStyle/>
          <a:p>
            <a:r>
              <a:rPr lang="en-GB" sz="1600" b="1" i="0" dirty="0">
                <a:solidFill>
                  <a:srgbClr val="996633"/>
                </a:solidFill>
                <a:effectLst/>
                <a:latin typeface="Relative NLT Medium" panose="020B0603030402040103" pitchFamily="34" charset="0"/>
              </a:rPr>
              <a:t>Time needed: </a:t>
            </a:r>
            <a:r>
              <a:rPr lang="en-GB" sz="1600" dirty="0">
                <a:solidFill>
                  <a:srgbClr val="996633"/>
                </a:solidFill>
                <a:latin typeface="Relative NLT Medium" panose="020B0603030402040103" pitchFamily="34" charset="0"/>
              </a:rPr>
              <a:t>20</a:t>
            </a:r>
            <a:r>
              <a:rPr lang="en-GB" sz="1600" b="0" i="0" dirty="0">
                <a:solidFill>
                  <a:srgbClr val="996633"/>
                </a:solidFill>
                <a:effectLst/>
                <a:latin typeface="Relative NLT Medium" panose="020B0603030402040103" pitchFamily="34" charset="0"/>
              </a:rPr>
              <a:t> minutes 	</a:t>
            </a:r>
            <a:r>
              <a:rPr lang="en-GB" sz="1600" b="1" i="0" dirty="0">
                <a:solidFill>
                  <a:srgbClr val="996633"/>
                </a:solidFill>
                <a:effectLst/>
                <a:latin typeface="Relative NLT Medium" panose="020B0603030402040103" pitchFamily="34" charset="0"/>
              </a:rPr>
              <a:t>Cooking time: </a:t>
            </a:r>
            <a:r>
              <a:rPr lang="en-GB" sz="1600" b="0" i="0" dirty="0">
                <a:solidFill>
                  <a:srgbClr val="996633"/>
                </a:solidFill>
                <a:effectLst/>
                <a:latin typeface="Relative NLT Medium" panose="020B0603030402040103" pitchFamily="34" charset="0"/>
              </a:rPr>
              <a:t>8-</a:t>
            </a:r>
            <a:r>
              <a:rPr lang="en-GB" sz="1600" dirty="0">
                <a:solidFill>
                  <a:srgbClr val="996633"/>
                </a:solidFill>
                <a:latin typeface="Relative NLT Medium" panose="020B0603030402040103" pitchFamily="34" charset="0"/>
              </a:rPr>
              <a:t>12</a:t>
            </a:r>
            <a:r>
              <a:rPr lang="en-GB" sz="1600" b="0" i="0" dirty="0">
                <a:solidFill>
                  <a:srgbClr val="996633"/>
                </a:solidFill>
                <a:effectLst/>
                <a:latin typeface="Relative NLT Medium" panose="020B0603030402040103" pitchFamily="34" charset="0"/>
              </a:rPr>
              <a:t> minutes 	</a:t>
            </a:r>
            <a:r>
              <a:rPr lang="en-GB" sz="1600" b="1" i="0" dirty="0">
                <a:solidFill>
                  <a:srgbClr val="996633"/>
                </a:solidFill>
                <a:effectLst/>
                <a:latin typeface="Relative NLT Medium" panose="020B0603030402040103" pitchFamily="34" charset="0"/>
              </a:rPr>
              <a:t>Serves: </a:t>
            </a:r>
            <a:r>
              <a:rPr lang="en-GB" sz="1600" dirty="0">
                <a:solidFill>
                  <a:srgbClr val="996633"/>
                </a:solidFill>
                <a:latin typeface="Relative NLT Medium" panose="020B0603030402040103" pitchFamily="34" charset="0"/>
              </a:rPr>
              <a:t>12 biscuits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8D5AB7D-B806-A7B7-A10E-8D8DC2498D2E}"/>
              </a:ext>
            </a:extLst>
          </p:cNvPr>
          <p:cNvSpPr txBox="1"/>
          <p:nvPr/>
        </p:nvSpPr>
        <p:spPr>
          <a:xfrm>
            <a:off x="486384" y="1010024"/>
            <a:ext cx="2296095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GB" sz="1600" b="1" dirty="0">
                <a:solidFill>
                  <a:srgbClr val="987B49"/>
                </a:solidFill>
                <a:latin typeface="Relative NLT Medium" panose="020B0603030402040103" pitchFamily="34" charset="0"/>
              </a:rPr>
              <a:t>What you will need</a:t>
            </a:r>
            <a:endParaRPr lang="en-GB" sz="1600" b="0" i="0" dirty="0">
              <a:solidFill>
                <a:srgbClr val="987B49"/>
              </a:solidFill>
              <a:effectLst/>
              <a:latin typeface="Relative NLT Medium" panose="020B0603030402040103" pitchFamily="34" charset="0"/>
            </a:endParaRPr>
          </a:p>
          <a:p>
            <a:pPr algn="l">
              <a:spcAft>
                <a:spcPts val="600"/>
              </a:spcAft>
            </a:pPr>
            <a:endParaRPr lang="en-GB" sz="1600" b="1" dirty="0">
              <a:solidFill>
                <a:srgbClr val="000000"/>
              </a:solidFill>
              <a:latin typeface="Relative NLT Medium" panose="020B0603030402040103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936286A-B3AB-2299-0167-0477B0FAFC6C}"/>
              </a:ext>
            </a:extLst>
          </p:cNvPr>
          <p:cNvSpPr txBox="1"/>
          <p:nvPr/>
        </p:nvSpPr>
        <p:spPr>
          <a:xfrm>
            <a:off x="3015476" y="2223553"/>
            <a:ext cx="8699416" cy="4507163"/>
          </a:xfrm>
          <a:prstGeom prst="rect">
            <a:avLst/>
          </a:prstGeom>
          <a:solidFill>
            <a:srgbClr val="996633"/>
          </a:solidFill>
        </p:spPr>
        <p:txBody>
          <a:bodyPr wrap="square">
            <a:spAutoFit/>
          </a:bodyPr>
          <a:lstStyle/>
          <a:p>
            <a:pPr algn="l">
              <a:spcAft>
                <a:spcPts val="600"/>
              </a:spcAft>
            </a:pPr>
            <a:r>
              <a:rPr lang="en-US" sz="1600" b="1" i="0" dirty="0">
                <a:solidFill>
                  <a:srgbClr val="FDF2CF"/>
                </a:solidFill>
                <a:effectLst/>
                <a:latin typeface="Relative NLT Medium" panose="020B0603030402040103" pitchFamily="34" charset="0"/>
              </a:rPr>
              <a:t>Method</a:t>
            </a:r>
          </a:p>
          <a:p>
            <a:pPr marL="228600" indent="-228600" algn="l">
              <a:spcAft>
                <a:spcPts val="600"/>
              </a:spcAft>
              <a:buFont typeface="+mj-lt"/>
              <a:buAutoNum type="arabicPeriod"/>
            </a:pPr>
            <a:r>
              <a:rPr lang="en-US" sz="1400" i="0" dirty="0">
                <a:solidFill>
                  <a:srgbClr val="FDF2CF"/>
                </a:solidFill>
                <a:effectLst/>
                <a:latin typeface="Relative NLT Medium" panose="020B0603030402040103" pitchFamily="34" charset="0"/>
              </a:rPr>
              <a:t>Preheat the oven to 190C/170C Fan/Gas 5. </a:t>
            </a:r>
          </a:p>
          <a:p>
            <a:pPr marL="228600" indent="-228600" algn="l">
              <a:spcAft>
                <a:spcPts val="600"/>
              </a:spcAft>
              <a:buFont typeface="+mj-lt"/>
              <a:buAutoNum type="arabicPeriod"/>
            </a:pPr>
            <a:r>
              <a:rPr lang="en-US" sz="1400" i="0" dirty="0">
                <a:solidFill>
                  <a:srgbClr val="FDF2CF"/>
                </a:solidFill>
                <a:effectLst/>
                <a:latin typeface="Relative NLT Medium" panose="020B0603030402040103" pitchFamily="34" charset="0"/>
              </a:rPr>
              <a:t>Line a baking tray with greaseproof paper.</a:t>
            </a:r>
          </a:p>
          <a:p>
            <a:pPr marL="228600" indent="-228600" algn="l">
              <a:spcAft>
                <a:spcPts val="600"/>
              </a:spcAft>
              <a:buFont typeface="+mj-lt"/>
              <a:buAutoNum type="arabicPeriod"/>
            </a:pPr>
            <a:r>
              <a:rPr lang="en-US" sz="1400" i="0" dirty="0">
                <a:solidFill>
                  <a:srgbClr val="FDF2CF"/>
                </a:solidFill>
                <a:effectLst/>
                <a:latin typeface="Relative NLT Medium" panose="020B0603030402040103" pitchFamily="34" charset="0"/>
              </a:rPr>
              <a:t>Cream the butter and sugar together in a bowl.</a:t>
            </a:r>
          </a:p>
          <a:p>
            <a:pPr marL="228600" indent="-228600" algn="l">
              <a:spcAft>
                <a:spcPts val="600"/>
              </a:spcAft>
              <a:buFont typeface="+mj-lt"/>
              <a:buAutoNum type="arabicPeriod"/>
            </a:pPr>
            <a:r>
              <a:rPr lang="en-US" sz="1400" i="0" dirty="0">
                <a:solidFill>
                  <a:srgbClr val="FDF2CF"/>
                </a:solidFill>
                <a:effectLst/>
                <a:latin typeface="Relative NLT Medium" panose="020B0603030402040103" pitchFamily="34" charset="0"/>
              </a:rPr>
              <a:t>Beat in the egg and vanilla extract, a little at a time, until well combined. </a:t>
            </a:r>
          </a:p>
          <a:p>
            <a:pPr marL="228600" indent="-228600" algn="l">
              <a:spcAft>
                <a:spcPts val="600"/>
              </a:spcAft>
              <a:buFont typeface="+mj-lt"/>
              <a:buAutoNum type="arabicPeriod"/>
            </a:pPr>
            <a:r>
              <a:rPr lang="en-US" sz="1400" dirty="0">
                <a:solidFill>
                  <a:srgbClr val="FDF2CF"/>
                </a:solidFill>
                <a:latin typeface="Relative NLT Medium" panose="020B0603030402040103" pitchFamily="34" charset="0"/>
              </a:rPr>
              <a:t>S</a:t>
            </a:r>
            <a:r>
              <a:rPr lang="en-US" sz="1400" i="0" dirty="0">
                <a:solidFill>
                  <a:srgbClr val="FDF2CF"/>
                </a:solidFill>
                <a:effectLst/>
                <a:latin typeface="Relative NLT Medium" panose="020B0603030402040103" pitchFamily="34" charset="0"/>
              </a:rPr>
              <a:t>tir in the flour and bring together to form a dough.</a:t>
            </a:r>
          </a:p>
          <a:p>
            <a:pPr marL="228600" indent="-228600" algn="l">
              <a:spcAft>
                <a:spcPts val="600"/>
              </a:spcAft>
              <a:buFont typeface="+mj-lt"/>
              <a:buAutoNum type="arabicPeriod"/>
            </a:pPr>
            <a:r>
              <a:rPr lang="en-US" sz="1400" i="0" dirty="0">
                <a:solidFill>
                  <a:srgbClr val="FDF2CF"/>
                </a:solidFill>
                <a:effectLst/>
                <a:latin typeface="Relative NLT Medium" panose="020B0603030402040103" pitchFamily="34" charset="0"/>
              </a:rPr>
              <a:t>Roll the dough out on a lightly floured work surface to a thickness of 1cm.</a:t>
            </a:r>
          </a:p>
          <a:p>
            <a:pPr marL="228600" indent="-228600" algn="l">
              <a:spcAft>
                <a:spcPts val="600"/>
              </a:spcAft>
              <a:buFont typeface="+mj-lt"/>
              <a:buAutoNum type="arabicPeriod"/>
            </a:pPr>
            <a:r>
              <a:rPr lang="en-US" sz="1400" i="0" dirty="0">
                <a:solidFill>
                  <a:srgbClr val="FDF2CF"/>
                </a:solidFill>
                <a:effectLst/>
                <a:latin typeface="Relative NLT Medium" panose="020B0603030402040103" pitchFamily="34" charset="0"/>
              </a:rPr>
              <a:t>Using biscuit cutters, cut biscuits out of the dough into a bear shape and carefully place onto the baking tray.</a:t>
            </a:r>
          </a:p>
          <a:p>
            <a:pPr marL="228600" indent="-228600" algn="l">
              <a:spcAft>
                <a:spcPts val="600"/>
              </a:spcAft>
              <a:buFont typeface="+mj-lt"/>
              <a:buAutoNum type="arabicPeriod"/>
            </a:pPr>
            <a:r>
              <a:rPr lang="en-US" sz="1400" i="0" dirty="0">
                <a:solidFill>
                  <a:srgbClr val="FDF2CF"/>
                </a:solidFill>
                <a:effectLst/>
                <a:latin typeface="Relative NLT Medium" panose="020B0603030402040103" pitchFamily="34" charset="0"/>
              </a:rPr>
              <a:t>Bake for 8-12 minutes, or until pale golden-brown. Set aside to firm up for 2 minutes, then transfer to cool on a wire rack.</a:t>
            </a:r>
          </a:p>
          <a:p>
            <a:pPr marL="228600" indent="-228600" algn="l">
              <a:spcAft>
                <a:spcPts val="600"/>
              </a:spcAft>
              <a:buFont typeface="+mj-lt"/>
              <a:buAutoNum type="arabicPeriod"/>
            </a:pPr>
            <a:r>
              <a:rPr lang="en-US" sz="1400" i="0" dirty="0">
                <a:solidFill>
                  <a:srgbClr val="FDF2CF"/>
                </a:solidFill>
                <a:effectLst/>
                <a:latin typeface="Relative NLT Medium" panose="020B0603030402040103" pitchFamily="34" charset="0"/>
              </a:rPr>
              <a:t>For the icing, sift the icing sugar into a large mixing bowl and stir in enough water to create a smooth mixture. </a:t>
            </a:r>
          </a:p>
          <a:p>
            <a:pPr marL="228600" indent="-228600" algn="l">
              <a:spcAft>
                <a:spcPts val="600"/>
              </a:spcAft>
              <a:buFont typeface="+mj-lt"/>
              <a:buAutoNum type="arabicPeriod"/>
            </a:pPr>
            <a:r>
              <a:rPr lang="en-US" sz="1400" i="0" dirty="0">
                <a:solidFill>
                  <a:srgbClr val="FDF2CF"/>
                </a:solidFill>
                <a:effectLst/>
                <a:latin typeface="Relative NLT Medium" panose="020B0603030402040103" pitchFamily="34" charset="0"/>
              </a:rPr>
              <a:t>Stir in the food colouring.</a:t>
            </a:r>
          </a:p>
          <a:p>
            <a:pPr marL="228600" indent="-228600" algn="l">
              <a:spcAft>
                <a:spcPts val="600"/>
              </a:spcAft>
              <a:buFont typeface="+mj-lt"/>
              <a:buAutoNum type="arabicPeriod"/>
            </a:pPr>
            <a:r>
              <a:rPr lang="en-US" sz="1400" i="0" dirty="0">
                <a:solidFill>
                  <a:srgbClr val="FDF2CF"/>
                </a:solidFill>
                <a:effectLst/>
                <a:latin typeface="Relative NLT Medium" panose="020B0603030402040103" pitchFamily="34" charset="0"/>
              </a:rPr>
              <a:t>Carefully spread the icing onto the biscuits using a spoon, decorate and set aside until the icing hardens.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F678DBA7-F77A-FB11-28CD-323D2D8B2BAA}"/>
              </a:ext>
            </a:extLst>
          </p:cNvPr>
          <p:cNvSpPr txBox="1"/>
          <p:nvPr/>
        </p:nvSpPr>
        <p:spPr>
          <a:xfrm>
            <a:off x="486385" y="2913816"/>
            <a:ext cx="191770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GB" sz="1600" b="1" dirty="0">
                <a:solidFill>
                  <a:srgbClr val="987B49"/>
                </a:solidFill>
                <a:latin typeface="Relative NLT Medium" panose="020B0603030402040103" pitchFamily="34" charset="0"/>
              </a:rPr>
              <a:t>Ingredients</a:t>
            </a:r>
          </a:p>
          <a:p>
            <a:pPr algn="l">
              <a:spcAft>
                <a:spcPts val="600"/>
              </a:spcAft>
            </a:pPr>
            <a:endParaRPr lang="en-GB" sz="2400" dirty="0">
              <a:solidFill>
                <a:srgbClr val="000000"/>
              </a:solidFill>
              <a:latin typeface="Relative NLT Medium" panose="020B0603030402040103" pitchFamily="34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5C37249B-1617-B98E-D4CB-7D8DB6BC2C7C}"/>
              </a:ext>
            </a:extLst>
          </p:cNvPr>
          <p:cNvSpPr txBox="1"/>
          <p:nvPr/>
        </p:nvSpPr>
        <p:spPr>
          <a:xfrm>
            <a:off x="477109" y="4865250"/>
            <a:ext cx="2518833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GB" sz="1600" b="1" dirty="0">
                <a:solidFill>
                  <a:srgbClr val="987B49"/>
                </a:solidFill>
                <a:latin typeface="Relative NLT Medium" panose="020B0603030402040103" pitchFamily="34" charset="0"/>
              </a:rPr>
              <a:t>To decorate</a:t>
            </a: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D0521A9E-5443-B076-A779-09B4F16C41CB}"/>
              </a:ext>
            </a:extLst>
          </p:cNvPr>
          <p:cNvGrpSpPr/>
          <p:nvPr/>
        </p:nvGrpSpPr>
        <p:grpSpPr>
          <a:xfrm>
            <a:off x="622589" y="1317618"/>
            <a:ext cx="2211759" cy="1322482"/>
            <a:chOff x="8402095" y="605204"/>
            <a:chExt cx="2057696" cy="1069559"/>
          </a:xfrm>
        </p:grpSpPr>
        <p:pic>
          <p:nvPicPr>
            <p:cNvPr id="4" name="Picture 3" descr="A black background with a black square&#10;&#10;AI-generated content may be incorrect.">
              <a:extLst>
                <a:ext uri="{FF2B5EF4-FFF2-40B4-BE49-F238E27FC236}">
                  <a16:creationId xmlns:a16="http://schemas.microsoft.com/office/drawing/2014/main" id="{CC74E571-E1AA-2E27-B6E8-305959E31B3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duotone>
                <a:prstClr val="black"/>
                <a:srgbClr val="996633">
                  <a:tint val="45000"/>
                  <a:satMod val="400000"/>
                </a:srgb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402095" y="645428"/>
              <a:ext cx="523220" cy="523220"/>
            </a:xfrm>
            <a:prstGeom prst="rect">
              <a:avLst/>
            </a:prstGeom>
          </p:spPr>
        </p:pic>
        <p:pic>
          <p:nvPicPr>
            <p:cNvPr id="8" name="Picture 7" descr="A black background with a black square&#10;&#10;AI-generated content may be incorrect.">
              <a:extLst>
                <a:ext uri="{FF2B5EF4-FFF2-40B4-BE49-F238E27FC236}">
                  <a16:creationId xmlns:a16="http://schemas.microsoft.com/office/drawing/2014/main" id="{56401CF6-8834-B2E1-2E5D-08636C7B323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duotone>
                <a:prstClr val="black"/>
                <a:srgbClr val="996633">
                  <a:tint val="45000"/>
                  <a:satMod val="400000"/>
                </a:srgb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712196" y="605204"/>
              <a:ext cx="747595" cy="747595"/>
            </a:xfrm>
            <a:prstGeom prst="rect">
              <a:avLst/>
            </a:prstGeom>
          </p:spPr>
        </p:pic>
        <p:pic>
          <p:nvPicPr>
            <p:cNvPr id="12" name="Picture 11" descr="A black background with a black square&#10;&#10;AI-generated content may be incorrect.">
              <a:extLst>
                <a:ext uri="{FF2B5EF4-FFF2-40B4-BE49-F238E27FC236}">
                  <a16:creationId xmlns:a16="http://schemas.microsoft.com/office/drawing/2014/main" id="{CDAA758A-E31C-3465-731E-B1AEC44D5585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duotone>
                <a:prstClr val="black"/>
                <a:srgbClr val="996633">
                  <a:tint val="45000"/>
                  <a:satMod val="400000"/>
                </a:srgb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075372" y="645428"/>
              <a:ext cx="523221" cy="523221"/>
            </a:xfrm>
            <a:prstGeom prst="rect">
              <a:avLst/>
            </a:prstGeom>
          </p:spPr>
        </p:pic>
        <p:pic>
          <p:nvPicPr>
            <p:cNvPr id="14" name="Picture 13" descr="A black background with a black square&#10;&#10;AI-generated content may be incorrect.">
              <a:extLst>
                <a:ext uri="{FF2B5EF4-FFF2-40B4-BE49-F238E27FC236}">
                  <a16:creationId xmlns:a16="http://schemas.microsoft.com/office/drawing/2014/main" id="{4D838883-73EB-E481-39AD-64DA4D23643E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duotone>
                <a:prstClr val="black"/>
                <a:srgbClr val="996633">
                  <a:tint val="45000"/>
                  <a:satMod val="400000"/>
                </a:srgb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770415" y="1231558"/>
              <a:ext cx="420015" cy="420015"/>
            </a:xfrm>
            <a:prstGeom prst="rect">
              <a:avLst/>
            </a:prstGeom>
          </p:spPr>
        </p:pic>
        <p:pic>
          <p:nvPicPr>
            <p:cNvPr id="17" name="Picture 16" descr="A black background with a black square&#10;&#10;AI-generated content may be incorrect.">
              <a:extLst>
                <a:ext uri="{FF2B5EF4-FFF2-40B4-BE49-F238E27FC236}">
                  <a16:creationId xmlns:a16="http://schemas.microsoft.com/office/drawing/2014/main" id="{D4A97F66-1177-739A-7EA2-CBED5742C63B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duotone>
                <a:prstClr val="black"/>
                <a:srgbClr val="996633">
                  <a:tint val="45000"/>
                  <a:satMod val="400000"/>
                </a:srgb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393265" y="1258803"/>
              <a:ext cx="415960" cy="415960"/>
            </a:xfrm>
            <a:prstGeom prst="rect">
              <a:avLst/>
            </a:prstGeom>
          </p:spPr>
        </p:pic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DED86383-232A-FE1C-1D2F-7EDA2D170E50}"/>
              </a:ext>
            </a:extLst>
          </p:cNvPr>
          <p:cNvGrpSpPr/>
          <p:nvPr/>
        </p:nvGrpSpPr>
        <p:grpSpPr>
          <a:xfrm>
            <a:off x="507577" y="3203599"/>
            <a:ext cx="2518832" cy="1481535"/>
            <a:chOff x="9233237" y="3451415"/>
            <a:chExt cx="2476448" cy="1333264"/>
          </a:xfrm>
        </p:grpSpPr>
        <p:pic>
          <p:nvPicPr>
            <p:cNvPr id="21" name="Picture 20" descr="A black background with a black square&#10;&#10;AI-generated content may be incorrect.">
              <a:extLst>
                <a:ext uri="{FF2B5EF4-FFF2-40B4-BE49-F238E27FC236}">
                  <a16:creationId xmlns:a16="http://schemas.microsoft.com/office/drawing/2014/main" id="{5EC56944-11C3-F9F3-82F0-994BE692D851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duotone>
                <a:prstClr val="black"/>
                <a:srgbClr val="996633">
                  <a:tint val="45000"/>
                  <a:satMod val="400000"/>
                </a:srgb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575762" y="3635606"/>
              <a:ext cx="523220" cy="523220"/>
            </a:xfrm>
            <a:prstGeom prst="rect">
              <a:avLst/>
            </a:prstGeom>
          </p:spPr>
        </p:pic>
        <p:pic>
          <p:nvPicPr>
            <p:cNvPr id="23" name="Picture 22" descr="A black background with a black square&#10;&#10;AI-generated content may be incorrect.">
              <a:extLst>
                <a:ext uri="{FF2B5EF4-FFF2-40B4-BE49-F238E27FC236}">
                  <a16:creationId xmlns:a16="http://schemas.microsoft.com/office/drawing/2014/main" id="{61E7F5C5-44D4-B619-A1EB-78BBD7AF8881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duotone>
                <a:prstClr val="black"/>
                <a:srgbClr val="996633">
                  <a:tint val="45000"/>
                  <a:satMod val="400000"/>
                </a:srgb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314034" y="3632244"/>
              <a:ext cx="514382" cy="514382"/>
            </a:xfrm>
            <a:prstGeom prst="rect">
              <a:avLst/>
            </a:prstGeom>
          </p:spPr>
        </p:pic>
        <p:pic>
          <p:nvPicPr>
            <p:cNvPr id="25" name="Picture 24" descr="A black background with a black square&#10;&#10;AI-generated content may be incorrect.">
              <a:extLst>
                <a:ext uri="{FF2B5EF4-FFF2-40B4-BE49-F238E27FC236}">
                  <a16:creationId xmlns:a16="http://schemas.microsoft.com/office/drawing/2014/main" id="{339EC41F-AAE5-6AAD-9870-B448155A61EA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>
              <a:duotone>
                <a:prstClr val="black"/>
                <a:srgbClr val="996633">
                  <a:tint val="45000"/>
                  <a:satMod val="400000"/>
                </a:srgb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955477" y="3612888"/>
              <a:ext cx="514383" cy="514383"/>
            </a:xfrm>
            <a:prstGeom prst="rect">
              <a:avLst/>
            </a:prstGeom>
          </p:spPr>
        </p:pic>
        <p:pic>
          <p:nvPicPr>
            <p:cNvPr id="30" name="Picture 29" descr="A black background with a black square&#10;&#10;AI-generated content may be incorrect.">
              <a:extLst>
                <a:ext uri="{FF2B5EF4-FFF2-40B4-BE49-F238E27FC236}">
                  <a16:creationId xmlns:a16="http://schemas.microsoft.com/office/drawing/2014/main" id="{D9EE661E-1F2C-6884-F1CD-27E5E3E7950F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duotone>
                <a:prstClr val="black"/>
                <a:srgbClr val="996633">
                  <a:tint val="45000"/>
                  <a:satMod val="400000"/>
                </a:srgb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625052" y="4261459"/>
              <a:ext cx="523220" cy="523220"/>
            </a:xfrm>
            <a:prstGeom prst="rect">
              <a:avLst/>
            </a:prstGeom>
          </p:spPr>
        </p:pic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0B4329F6-F55A-0A52-115E-D4BF7FC3E94B}"/>
                </a:ext>
              </a:extLst>
            </p:cNvPr>
            <p:cNvSpPr txBox="1"/>
            <p:nvPr/>
          </p:nvSpPr>
          <p:spPr>
            <a:xfrm>
              <a:off x="9233237" y="3698606"/>
              <a:ext cx="416560" cy="24622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GB" sz="1000" dirty="0">
                  <a:solidFill>
                    <a:srgbClr val="000000"/>
                  </a:solidFill>
                  <a:latin typeface="Relative NLT Medium" panose="020B0603030402040103" pitchFamily="34" charset="0"/>
                </a:rPr>
                <a:t>50g</a:t>
              </a:r>
              <a:endParaRPr lang="en-GB" sz="1000" dirty="0"/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08526364-4F34-47E5-44DF-293098917C9F}"/>
                </a:ext>
              </a:extLst>
            </p:cNvPr>
            <p:cNvSpPr txBox="1"/>
            <p:nvPr/>
          </p:nvSpPr>
          <p:spPr>
            <a:xfrm>
              <a:off x="10024947" y="3587966"/>
              <a:ext cx="416560" cy="24622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GB" sz="1000" dirty="0">
                  <a:solidFill>
                    <a:srgbClr val="000000"/>
                  </a:solidFill>
                  <a:latin typeface="Relative NLT Medium" panose="020B0603030402040103" pitchFamily="34" charset="0"/>
                </a:rPr>
                <a:t>50g</a:t>
              </a:r>
              <a:endParaRPr lang="en-GB" sz="1000" dirty="0"/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2FDF48A5-FA08-732E-B996-DF716C2C559B}"/>
                </a:ext>
              </a:extLst>
            </p:cNvPr>
            <p:cNvSpPr txBox="1"/>
            <p:nvPr/>
          </p:nvSpPr>
          <p:spPr>
            <a:xfrm>
              <a:off x="11053299" y="4236434"/>
              <a:ext cx="523219" cy="24622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GB" sz="1000" dirty="0">
                  <a:solidFill>
                    <a:srgbClr val="000000"/>
                  </a:solidFill>
                  <a:latin typeface="Relative NLT Medium" panose="020B0603030402040103" pitchFamily="34" charset="0"/>
                </a:rPr>
                <a:t>138g</a:t>
              </a:r>
              <a:endParaRPr lang="en-GB" sz="1000" dirty="0"/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0EEABF7C-F365-831F-DE0D-0DDE96FA1A76}"/>
                </a:ext>
              </a:extLst>
            </p:cNvPr>
            <p:cNvSpPr txBox="1"/>
            <p:nvPr/>
          </p:nvSpPr>
          <p:spPr>
            <a:xfrm>
              <a:off x="11186466" y="3451415"/>
              <a:ext cx="523219" cy="24622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GB" sz="1000" dirty="0">
                  <a:solidFill>
                    <a:srgbClr val="000000"/>
                  </a:solidFill>
                  <a:latin typeface="Relative NLT Medium" panose="020B0603030402040103" pitchFamily="34" charset="0"/>
                </a:rPr>
                <a:t>1</a:t>
              </a:r>
              <a:endParaRPr lang="en-GB" sz="1000" dirty="0"/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FFC8AF02-1F14-5AEB-6EFF-2A22EDF20874}"/>
                </a:ext>
              </a:extLst>
            </p:cNvPr>
            <p:cNvSpPr txBox="1"/>
            <p:nvPr/>
          </p:nvSpPr>
          <p:spPr>
            <a:xfrm>
              <a:off x="9457321" y="4146626"/>
              <a:ext cx="523219" cy="36006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GB" sz="1000" dirty="0">
                  <a:solidFill>
                    <a:srgbClr val="000000"/>
                  </a:solidFill>
                  <a:latin typeface="Relative NLT Medium" panose="020B0603030402040103" pitchFamily="34" charset="0"/>
                </a:rPr>
                <a:t>1tsp Vanilla</a:t>
              </a:r>
              <a:endParaRPr lang="en-GB" sz="1000" dirty="0"/>
            </a:p>
          </p:txBody>
        </p: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C61CBE66-13E2-F429-F953-DB5D17446AA1}"/>
              </a:ext>
            </a:extLst>
          </p:cNvPr>
          <p:cNvGrpSpPr/>
          <p:nvPr/>
        </p:nvGrpSpPr>
        <p:grpSpPr>
          <a:xfrm>
            <a:off x="565242" y="5168467"/>
            <a:ext cx="2072038" cy="1271278"/>
            <a:chOff x="9345059" y="4643405"/>
            <a:chExt cx="1911252" cy="1151551"/>
          </a:xfrm>
        </p:grpSpPr>
        <p:pic>
          <p:nvPicPr>
            <p:cNvPr id="38" name="Picture 37" descr="A black background with a black square&#10;&#10;AI-generated content may be incorrect.">
              <a:extLst>
                <a:ext uri="{FF2B5EF4-FFF2-40B4-BE49-F238E27FC236}">
                  <a16:creationId xmlns:a16="http://schemas.microsoft.com/office/drawing/2014/main" id="{9E22F56A-0A6E-957D-7106-F5E0E251D1E4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584952" y="4848007"/>
              <a:ext cx="489283" cy="489283"/>
            </a:xfrm>
            <a:prstGeom prst="rect">
              <a:avLst/>
            </a:prstGeom>
          </p:spPr>
        </p:pic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3BB89915-6DEE-9C3D-E10B-55228F794445}"/>
                </a:ext>
              </a:extLst>
            </p:cNvPr>
            <p:cNvSpPr txBox="1"/>
            <p:nvPr/>
          </p:nvSpPr>
          <p:spPr>
            <a:xfrm>
              <a:off x="9345059" y="4696456"/>
              <a:ext cx="523219" cy="24622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GB" sz="1000" dirty="0">
                  <a:solidFill>
                    <a:srgbClr val="000000"/>
                  </a:solidFill>
                  <a:latin typeface="Relative NLT Medium" panose="020B0603030402040103" pitchFamily="34" charset="0"/>
                </a:rPr>
                <a:t>2tbsp</a:t>
              </a:r>
              <a:endParaRPr lang="en-GB" sz="1000" dirty="0"/>
            </a:p>
          </p:txBody>
        </p:sp>
        <p:pic>
          <p:nvPicPr>
            <p:cNvPr id="40" name="Picture 39" descr="A black background with a black square&#10;&#10;AI-generated content may be incorrect.">
              <a:extLst>
                <a:ext uri="{FF2B5EF4-FFF2-40B4-BE49-F238E27FC236}">
                  <a16:creationId xmlns:a16="http://schemas.microsoft.com/office/drawing/2014/main" id="{1E26AEFE-DBC2-78E1-89E3-6A386E56F01F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117073" y="5280574"/>
              <a:ext cx="514382" cy="514382"/>
            </a:xfrm>
            <a:prstGeom prst="rect">
              <a:avLst/>
            </a:prstGeom>
          </p:spPr>
        </p:pic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B0486DC6-79AA-13C6-5D28-21F346928B08}"/>
                </a:ext>
              </a:extLst>
            </p:cNvPr>
            <p:cNvSpPr txBox="1"/>
            <p:nvPr/>
          </p:nvSpPr>
          <p:spPr>
            <a:xfrm>
              <a:off x="10157713" y="5420545"/>
              <a:ext cx="523219" cy="2308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GB" sz="900" b="1" dirty="0">
                  <a:solidFill>
                    <a:srgbClr val="000000"/>
                  </a:solidFill>
                  <a:latin typeface="Relative NLT Medium" panose="020B0603030402040103" pitchFamily="34" charset="0"/>
                </a:rPr>
                <a:t>Icing</a:t>
              </a:r>
              <a:endParaRPr lang="en-GB" sz="900" b="1" dirty="0"/>
            </a:p>
          </p:txBody>
        </p:sp>
        <p:pic>
          <p:nvPicPr>
            <p:cNvPr id="43" name="Picture 42" descr="A black background with a black square&#10;&#10;AI-generated content may be incorrect.">
              <a:extLst>
                <a:ext uri="{FF2B5EF4-FFF2-40B4-BE49-F238E27FC236}">
                  <a16:creationId xmlns:a16="http://schemas.microsoft.com/office/drawing/2014/main" id="{D5B646FD-52AF-A8B2-7CFF-C5C8E9BF9A95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35858" r="73285"/>
            <a:stretch/>
          </p:blipFill>
          <p:spPr>
            <a:xfrm>
              <a:off x="10974745" y="5136018"/>
              <a:ext cx="149621" cy="359226"/>
            </a:xfrm>
            <a:prstGeom prst="rect">
              <a:avLst/>
            </a:prstGeom>
          </p:spPr>
        </p:pic>
        <p:pic>
          <p:nvPicPr>
            <p:cNvPr id="47" name="Picture 46" descr="A black background with a black square&#10;&#10;AI-generated content may be incorrect.">
              <a:extLst>
                <a:ext uri="{FF2B5EF4-FFF2-40B4-BE49-F238E27FC236}">
                  <a16:creationId xmlns:a16="http://schemas.microsoft.com/office/drawing/2014/main" id="{F52CE1C3-11D4-2CC7-0CB9-0696F77876DD}"/>
                </a:ext>
              </a:extLst>
            </p:cNvPr>
            <p:cNvPicPr>
              <a:picLocks noChangeAspect="1"/>
            </p:cNvPicPr>
            <p:nvPr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186759" y="4643405"/>
              <a:ext cx="400110" cy="400110"/>
            </a:xfrm>
            <a:prstGeom prst="rect">
              <a:avLst/>
            </a:prstGeom>
          </p:spPr>
        </p:pic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B4A96FF0-4DEB-A15A-482D-82ED161F47CA}"/>
                </a:ext>
              </a:extLst>
            </p:cNvPr>
            <p:cNvSpPr txBox="1"/>
            <p:nvPr/>
          </p:nvSpPr>
          <p:spPr>
            <a:xfrm>
              <a:off x="9760263" y="5322125"/>
              <a:ext cx="523219" cy="24622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GB" sz="1000" dirty="0">
                  <a:solidFill>
                    <a:srgbClr val="000000"/>
                  </a:solidFill>
                  <a:latin typeface="Relative NLT Medium" panose="020B0603030402040103" pitchFamily="34" charset="0"/>
                </a:rPr>
                <a:t>100g</a:t>
              </a:r>
              <a:endParaRPr lang="en-GB" sz="1000" dirty="0"/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42533CF5-DAE5-F5C3-FDE9-C1F56E0238DD}"/>
                </a:ext>
              </a:extLst>
            </p:cNvPr>
            <p:cNvSpPr txBox="1"/>
            <p:nvPr/>
          </p:nvSpPr>
          <p:spPr>
            <a:xfrm>
              <a:off x="10788448" y="4787917"/>
              <a:ext cx="467863" cy="36242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GB" sz="1000" dirty="0">
                  <a:solidFill>
                    <a:srgbClr val="000000"/>
                  </a:solidFill>
                  <a:latin typeface="Relative NLT Medium" panose="020B0603030402040103" pitchFamily="34" charset="0"/>
                </a:rPr>
                <a:t>1-2 drops</a:t>
              </a:r>
              <a:endParaRPr lang="en-GB" sz="1000" dirty="0"/>
            </a:p>
          </p:txBody>
        </p:sp>
      </p:grpSp>
      <p:pic>
        <p:nvPicPr>
          <p:cNvPr id="2052" name="Picture 4" descr="1,723 Biscuit Bear Isolated Royalty-Free Images, Stock Photos &amp; Pictures |  Shutterstock">
            <a:extLst>
              <a:ext uri="{FF2B5EF4-FFF2-40B4-BE49-F238E27FC236}">
                <a16:creationId xmlns:a16="http://schemas.microsoft.com/office/drawing/2014/main" id="{59CA9E79-F8A9-223E-3C32-A56B2066A2D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5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16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908652">
            <a:off x="8519094" y="2150413"/>
            <a:ext cx="3284253" cy="21895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" name="TextBox 27">
            <a:extLst>
              <a:ext uri="{FF2B5EF4-FFF2-40B4-BE49-F238E27FC236}">
                <a16:creationId xmlns:a16="http://schemas.microsoft.com/office/drawing/2014/main" id="{B4E21A10-86A7-B838-0C40-B5636B0C75A0}"/>
              </a:ext>
            </a:extLst>
          </p:cNvPr>
          <p:cNvSpPr txBox="1"/>
          <p:nvPr/>
        </p:nvSpPr>
        <p:spPr>
          <a:xfrm>
            <a:off x="2998022" y="994685"/>
            <a:ext cx="7440962" cy="738664"/>
          </a:xfrm>
          <a:prstGeom prst="rect">
            <a:avLst/>
          </a:prstGeom>
          <a:solidFill>
            <a:srgbClr val="996633"/>
          </a:solidFill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FDF2CF"/>
                </a:solidFill>
                <a:latin typeface="Relative NLT Black" panose="020B0A03030402040103" pitchFamily="34" charset="0"/>
              </a:rPr>
              <a:t>Get ready to bake a batch of "just right" biscuits, inspired by the Three Bears! Whether you're a big bear, little bear, or somewhere in between, these buttery treats are sure to make everyone's mouth water.</a:t>
            </a:r>
            <a:endParaRPr lang="en-GB" sz="1400" b="1" dirty="0">
              <a:solidFill>
                <a:srgbClr val="FDF2CF"/>
              </a:solidFill>
              <a:latin typeface="Relative NLT Black" panose="020B0A03030402040103" pitchFamily="34" charset="0"/>
            </a:endParaRPr>
          </a:p>
        </p:txBody>
      </p:sp>
      <p:pic>
        <p:nvPicPr>
          <p:cNvPr id="29" name="Picture 4" descr="1,723 Biscuit Bear Isolated Royalty-Free Images, Stock Photos &amp; Pictures |  Shutterstock">
            <a:extLst>
              <a:ext uri="{FF2B5EF4-FFF2-40B4-BE49-F238E27FC236}">
                <a16:creationId xmlns:a16="http://schemas.microsoft.com/office/drawing/2014/main" id="{4A8B74AA-CADC-D0DB-0F63-5C8C33C922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5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16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998697">
            <a:off x="9410539" y="331737"/>
            <a:ext cx="3284253" cy="21895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1" name="TextBox 30">
            <a:extLst>
              <a:ext uri="{FF2B5EF4-FFF2-40B4-BE49-F238E27FC236}">
                <a16:creationId xmlns:a16="http://schemas.microsoft.com/office/drawing/2014/main" id="{543DDCBF-038C-6365-3E2C-AF10CE94407E}"/>
              </a:ext>
            </a:extLst>
          </p:cNvPr>
          <p:cNvSpPr txBox="1"/>
          <p:nvPr/>
        </p:nvSpPr>
        <p:spPr>
          <a:xfrm rot="20440848">
            <a:off x="10201444" y="369287"/>
            <a:ext cx="151014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rgbClr val="996633"/>
                </a:solidFill>
                <a:latin typeface="Relative NLT Black" panose="020B0A03030402040103" pitchFamily="34" charset="0"/>
              </a:rPr>
              <a:t>Too yummy!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9290780B-D584-B5AE-7B41-9CE397FA63F4}"/>
              </a:ext>
            </a:extLst>
          </p:cNvPr>
          <p:cNvSpPr txBox="1"/>
          <p:nvPr/>
        </p:nvSpPr>
        <p:spPr>
          <a:xfrm rot="420267">
            <a:off x="11222448" y="626642"/>
            <a:ext cx="151014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rgbClr val="996633"/>
                </a:solidFill>
                <a:latin typeface="Relative NLT Black" panose="020B0A03030402040103" pitchFamily="34" charset="0"/>
              </a:rPr>
              <a:t>SO SWEET!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35E0DE57-B515-91B5-F684-18D8331BBF46}"/>
              </a:ext>
            </a:extLst>
          </p:cNvPr>
          <p:cNvSpPr txBox="1"/>
          <p:nvPr/>
        </p:nvSpPr>
        <p:spPr>
          <a:xfrm rot="420267">
            <a:off x="10418441" y="2596797"/>
            <a:ext cx="151014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chemeClr val="bg1"/>
                </a:solidFill>
                <a:latin typeface="Relative NLT Black" panose="020B0A03030402040103" pitchFamily="34" charset="0"/>
              </a:rPr>
              <a:t>Just right…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C68B801-DF66-5B7E-4D90-51E28808AEB9}"/>
              </a:ext>
            </a:extLst>
          </p:cNvPr>
          <p:cNvSpPr txBox="1"/>
          <p:nvPr/>
        </p:nvSpPr>
        <p:spPr>
          <a:xfrm>
            <a:off x="2054149" y="2331893"/>
            <a:ext cx="657219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000" dirty="0">
                <a:solidFill>
                  <a:srgbClr val="000000"/>
                </a:solidFill>
                <a:latin typeface="Relative NLT Medium" panose="020B0603030402040103" pitchFamily="34" charset="0"/>
              </a:rPr>
              <a:t>Bear shaped</a:t>
            </a:r>
            <a:endParaRPr lang="en-GB" sz="1000" dirty="0"/>
          </a:p>
        </p:txBody>
      </p:sp>
      <p:pic>
        <p:nvPicPr>
          <p:cNvPr id="13" name="Picture 12" descr="A black background with a black square&#10;&#10;AI-generated content may be incorrect.">
            <a:extLst>
              <a:ext uri="{FF2B5EF4-FFF2-40B4-BE49-F238E27FC236}">
                <a16:creationId xmlns:a16="http://schemas.microsoft.com/office/drawing/2014/main" id="{81C4A2DD-0724-A3A4-CF97-91E9BEEA5157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5858" r="73285"/>
          <a:stretch/>
        </p:blipFill>
        <p:spPr>
          <a:xfrm flipH="1">
            <a:off x="1207092" y="4143667"/>
            <a:ext cx="191769" cy="396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81030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755</TotalTime>
  <Words>481</Words>
  <Application>Microsoft Office PowerPoint</Application>
  <PresentationFormat>Widescreen</PresentationFormat>
  <Paragraphs>62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Aptos</vt:lpstr>
      <vt:lpstr>Aptos Display</vt:lpstr>
      <vt:lpstr>Arial</vt:lpstr>
      <vt:lpstr>Relative NLT Black</vt:lpstr>
      <vt:lpstr>Relative NLT Medium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Charlie Millman</dc:creator>
  <cp:lastModifiedBy>Emilie Thomas</cp:lastModifiedBy>
  <cp:revision>9</cp:revision>
  <dcterms:created xsi:type="dcterms:W3CDTF">2025-02-04T10:14:49Z</dcterms:created>
  <dcterms:modified xsi:type="dcterms:W3CDTF">2025-02-25T14:04:29Z</dcterms:modified>
</cp:coreProperties>
</file>